
<file path=[Content_Types].xml><?xml version="1.0" encoding="utf-8"?>
<Types xmlns="http://schemas.openxmlformats.org/package/2006/content-types">
  <Default Extension="png" ContentType="image/png"/>
  <Default Extension="webp"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p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5.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7.jp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1.jpg" ContentType="image/jpeg"/>
  <Override PartName="/ppt/notesSlides/notesSlide9.xml" ContentType="application/vnd.openxmlformats-officedocument.presentationml.notesSlide+xml"/>
  <Override PartName="/ppt/media/image16.jpg" ContentType="image/jpeg"/>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media/image26.jpg" ContentType="image/jpeg"/>
  <Override PartName="/ppt/notesSlides/notesSlide32.xml" ContentType="application/vnd.openxmlformats-officedocument.presentationml.notesSlide+xml"/>
  <Override PartName="/ppt/media/image27.jpg" ContentType="image/jpeg"/>
  <Override PartName="/ppt/notesSlides/notesSlide33.xml" ContentType="application/vnd.openxmlformats-officedocument.presentationml.notesSlide+xml"/>
  <Override PartName="/ppt/media/image28.jpg" ContentType="image/jpeg"/>
  <Override PartName="/ppt/notesSlides/notesSlide34.xml" ContentType="application/vnd.openxmlformats-officedocument.presentationml.notesSlide+xml"/>
  <Override PartName="/ppt/media/image29.jpg" ContentType="image/jpeg"/>
  <Override PartName="/ppt/notesSlides/notesSlide35.xml" ContentType="application/vnd.openxmlformats-officedocument.presentationml.notesSlide+xml"/>
  <Override PartName="/ppt/media/image30.jpg" ContentType="image/jpeg"/>
  <Override PartName="/ppt/notesSlides/notesSlide36.xml" ContentType="application/vnd.openxmlformats-officedocument.presentationml.notesSlide+xml"/>
  <Override PartName="/ppt/media/image31.jpg" ContentType="image/jpeg"/>
  <Override PartName="/ppt/notesSlides/notesSlide37.xml" ContentType="application/vnd.openxmlformats-officedocument.presentationml.notesSlide+xml"/>
  <Override PartName="/ppt/media/image32.jpg" ContentType="image/jpeg"/>
  <Override PartName="/ppt/notesSlides/notesSlide38.xml" ContentType="application/vnd.openxmlformats-officedocument.presentationml.notesSlide+xml"/>
  <Override PartName="/ppt/media/image3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97" r:id="rId3"/>
    <p:sldId id="257" r:id="rId4"/>
    <p:sldId id="258" r:id="rId5"/>
    <p:sldId id="259" r:id="rId6"/>
    <p:sldId id="260" r:id="rId7"/>
    <p:sldId id="261" r:id="rId8"/>
    <p:sldId id="271" r:id="rId9"/>
    <p:sldId id="262" r:id="rId10"/>
    <p:sldId id="263" r:id="rId11"/>
    <p:sldId id="264" r:id="rId12"/>
    <p:sldId id="265" r:id="rId13"/>
    <p:sldId id="266" r:id="rId14"/>
    <p:sldId id="295" r:id="rId15"/>
    <p:sldId id="267" r:id="rId16"/>
    <p:sldId id="268" r:id="rId17"/>
    <p:sldId id="269" r:id="rId18"/>
    <p:sldId id="270" r:id="rId19"/>
    <p:sldId id="272" r:id="rId20"/>
    <p:sldId id="274" r:id="rId21"/>
    <p:sldId id="275" r:id="rId22"/>
    <p:sldId id="276" r:id="rId23"/>
    <p:sldId id="277" r:id="rId24"/>
    <p:sldId id="278" r:id="rId25"/>
    <p:sldId id="279" r:id="rId26"/>
    <p:sldId id="280" r:id="rId27"/>
    <p:sldId id="285" r:id="rId28"/>
    <p:sldId id="286" r:id="rId29"/>
    <p:sldId id="281" r:id="rId30"/>
    <p:sldId id="282" r:id="rId31"/>
    <p:sldId id="283" r:id="rId32"/>
    <p:sldId id="288" r:id="rId33"/>
    <p:sldId id="291" r:id="rId34"/>
    <p:sldId id="293" r:id="rId35"/>
    <p:sldId id="292" r:id="rId36"/>
    <p:sldId id="290" r:id="rId37"/>
    <p:sldId id="289" r:id="rId38"/>
    <p:sldId id="284" r:id="rId39"/>
  </p:sldIdLst>
  <p:sldSz cx="9144000" cy="5143500" type="screen16x9"/>
  <p:notesSz cx="6858000" cy="9144000"/>
  <p:embeddedFontLst>
    <p:embeddedFont>
      <p:font typeface="Lato" panose="020B0604020202020204" charset="-18"/>
      <p:regular r:id="rId41"/>
      <p:bold r:id="rId42"/>
      <p:italic r:id="rId43"/>
      <p:boldItalic r:id="rId44"/>
    </p:embeddedFont>
    <p:embeddedFont>
      <p:font typeface="Raleway" panose="020B0604020202020204" charset="-18"/>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vilmos" initials="BV" lastIdx="1" clrIdx="0">
    <p:extLst>
      <p:ext uri="{19B8F6BF-5375-455C-9EA6-DF929625EA0E}">
        <p15:presenceInfo xmlns:p15="http://schemas.microsoft.com/office/powerpoint/2012/main" userId="bvilmo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37" d="100"/>
          <a:sy n="137" d="100"/>
        </p:scale>
        <p:origin x="126" y="348"/>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11-18T09:20:06.111"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15c6f95a50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15c6f95a50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just" rtl="0">
              <a:spcBef>
                <a:spcPts val="0"/>
              </a:spcBef>
              <a:spcAft>
                <a:spcPts val="0"/>
              </a:spcAft>
              <a:buClr>
                <a:schemeClr val="dk1"/>
              </a:buClr>
              <a:buSzPts val="1100"/>
              <a:buChar char="●"/>
            </a:pPr>
            <a:r>
              <a:rPr lang="hu" sz="1050">
                <a:solidFill>
                  <a:srgbClr val="333333"/>
                </a:solidFill>
                <a:highlight>
                  <a:srgbClr val="FFFFFF"/>
                </a:highlight>
              </a:rPr>
              <a:t>Egyes autógyártók további szigorú követelményeket támasztanak a nemzetközi motorolaj teljesítményszintekkel szemben és emiatt saját motorolaj szabványokat vezettek be. Ezeket a gyártó-specifikus szabványokat általában a gyártóról elnevezett specifikációk tartalmazzák(pl. BMW Longlife-04, MB kiadás, Porsche A40 stb.).</a:t>
            </a:r>
            <a:endParaRPr sz="1050">
              <a:solidFill>
                <a:srgbClr val="333333"/>
              </a:solidFill>
              <a:highlight>
                <a:srgbClr val="FFFFFF"/>
              </a:highlight>
            </a:endParaRPr>
          </a:p>
          <a:p>
            <a:pPr marL="457200" lvl="0" indent="-298450" algn="just" rtl="0">
              <a:spcBef>
                <a:spcPts val="0"/>
              </a:spcBef>
              <a:spcAft>
                <a:spcPts val="0"/>
              </a:spcAft>
              <a:buClr>
                <a:schemeClr val="dk1"/>
              </a:buClr>
              <a:buSzPts val="1100"/>
              <a:buChar char="●"/>
            </a:pPr>
            <a:r>
              <a:rPr lang="hu">
                <a:solidFill>
                  <a:schemeClr val="dk1"/>
                </a:solidFill>
              </a:rPr>
              <a:t>A gépgyártók szabványai az aktuális ACEA teljesítményszintre épülnek, de azokon túlmitatnak. Egyedi tesztsztekke és elvárásokkal bővítik ki a teljesítményszint tesztsorozatát.</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15c6f95a50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15c6f95a50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15c6f95a50_0_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15c6f95a50_0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15c6f95a50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15c6f95a50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5c6f95a50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15c6f95a50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8220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15c6f95a50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15c6f95a50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15c6f95a50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15c6f95a50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15c6f95a50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15c6f95a50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15c6f95a50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15c6f95a50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15c6f95a50_0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15c6f95a50_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7979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15c6f95a50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15c6f95a50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15c6f95a50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15c6f95a50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15c6f95a50_0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15c6f95a50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15c6f95a50_0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15c6f95a50_0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15c6f95a50_0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15c6f95a50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15c6f95a50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315c6f95a50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15c6f95a50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15c6f95a50_0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15c6f95a50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15c6f95a50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15c6f95a50_0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315c6f95a50_0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15c6f95a50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15c6f95a50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15c6f95a50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15c6f95a50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15c6f95a50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15c6f95a50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6271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8744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7090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8831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16542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15c6f95a50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15c6f95a50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0343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5c6f95a50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15c6f95a50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15c6f95a50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15c6f95a50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hu" b="1">
                <a:solidFill>
                  <a:schemeClr val="dk1"/>
                </a:solidFill>
              </a:rPr>
              <a:t>Mi a motorolaj? </a:t>
            </a:r>
            <a:r>
              <a:rPr lang="hu">
                <a:solidFill>
                  <a:schemeClr val="dk1"/>
                </a:solidFill>
              </a:rPr>
              <a:t>- A belsőégésű motorral szerelt járművekben használt motorolaj egy alapolaj és adalékok kombinációja alkotta folyadék, amit elsődlegesen a motor alkatrészeinek kenésére, a felületek súrlódásának csökkentésére és hűtésére terveztek.</a:t>
            </a:r>
            <a:endParaRPr>
              <a:solidFill>
                <a:schemeClr val="dk1"/>
              </a:solidFill>
            </a:endParaRPr>
          </a:p>
          <a:p>
            <a:pPr marL="0" lvl="0" indent="0" algn="l" rtl="0">
              <a:lnSpc>
                <a:spcPct val="115000"/>
              </a:lnSpc>
              <a:spcBef>
                <a:spcPts val="0"/>
              </a:spcBef>
              <a:spcAft>
                <a:spcPts val="0"/>
              </a:spcAft>
              <a:buNone/>
            </a:pPr>
            <a:r>
              <a:rPr lang="hu">
                <a:solidFill>
                  <a:schemeClr val="dk1"/>
                </a:solidFill>
              </a:rPr>
              <a:t>Motorolaj feladatai: </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hu">
                <a:solidFill>
                  <a:schemeClr val="dk1"/>
                </a:solidFill>
                <a:highlight>
                  <a:srgbClr val="FFFFFF"/>
                </a:highlight>
              </a:rPr>
              <a:t>A felületek közötti súrlódás szabályozása a felületek közötti kenés biztosításával</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A motor alkatrészein kialakuló kopás csökkentése</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Szabályozza motor alkatrészeinek a hőmérsékletét azzal, hogy átveszi a felületekről a hőt és elszállítja azt a hűtő felületekre</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Tisztítja a belső felületeket, ezzel megelőzi és megszünteti a lerakódásokat</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Szabályozza a lerakódások kialakulását azzal, hogy lebegésben tartja a működés során keletkező szennyező anyagokat majd elszállítja azokat a szűrőkhöz</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Védi a fémfelületeket a korrózió kialakulásától</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Semlegesíti az égés során keletkező savas szennyeződéseket</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Fenntartja a motor üzemanyag hatékonyságát és biztosítja a teljesítményét</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Hidraulika olajként funkcionál a változó szelepvezérlésű motorok egyek alkatrészeinél</a:t>
            </a:r>
            <a:endParaRPr>
              <a:solidFill>
                <a:schemeClr val="dk1"/>
              </a:solidFill>
              <a:highlight>
                <a:srgbClr val="FFFFFF"/>
              </a:highlight>
            </a:endParaRPr>
          </a:p>
          <a:p>
            <a:pPr marL="1371600" lvl="2" indent="-298450" algn="just" rtl="0">
              <a:spcBef>
                <a:spcPts val="0"/>
              </a:spcBef>
              <a:spcAft>
                <a:spcPts val="0"/>
              </a:spcAft>
              <a:buClr>
                <a:schemeClr val="dk1"/>
              </a:buClr>
              <a:buSzPts val="1100"/>
              <a:buChar char="■"/>
            </a:pPr>
            <a:r>
              <a:rPr lang="hu">
                <a:solidFill>
                  <a:schemeClr val="dk1"/>
                </a:solidFill>
                <a:highlight>
                  <a:srgbClr val="FFFFFF"/>
                </a:highlight>
              </a:rPr>
              <a:t>Biztosítja és támogatja a károsanyagkibocsátást csökkentő rendszerek védelmét </a:t>
            </a:r>
            <a:endParaRPr>
              <a:solidFill>
                <a:schemeClr val="dk1"/>
              </a:solidFill>
              <a:highlight>
                <a:srgbClr val="FFFFFF"/>
              </a:highlight>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15c6f95a50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15c6f95a50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just" rtl="0">
              <a:spcBef>
                <a:spcPts val="0"/>
              </a:spcBef>
              <a:spcAft>
                <a:spcPts val="0"/>
              </a:spcAft>
              <a:buClr>
                <a:schemeClr val="dk1"/>
              </a:buClr>
              <a:buSzPts val="1100"/>
              <a:buFont typeface="Arial"/>
              <a:buNone/>
            </a:pPr>
            <a:r>
              <a:rPr lang="hu" b="1">
                <a:solidFill>
                  <a:schemeClr val="dk1"/>
                </a:solidFill>
                <a:highlight>
                  <a:srgbClr val="FFFFFF"/>
                </a:highlight>
              </a:rPr>
              <a:t>Az adalékok feladata</a:t>
            </a:r>
            <a:r>
              <a:rPr lang="hu">
                <a:solidFill>
                  <a:schemeClr val="dk1"/>
                </a:solidFill>
                <a:highlight>
                  <a:srgbClr val="FFFFFF"/>
                </a:highlight>
              </a:rPr>
              <a:t>, hogy egyrészt a meglévő alapolaj tulajdonságait feljavítsák, másrészt a kedvezőtlen tulajdonságait elnyomják és nem utolsó sorban olyan új tulajdonságokkal lássák el amikkel nem rendelkezik. A leggyakoribb adalékok a következők:</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Viszkozitás módosító adalékok - segítik, hogy a motorolaj széles hőmérséklet tartományban is megfelelően működjön</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Folyáspont módosító adalékok - segítik, hogy a motorolaj alacsony hőmérsékleten is folyékony és ezáltal szivattyúzható maradjon</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Detergens adalékok - ezek tisztítják a motor alkatrészeit és semlegesíti az égés során keletkező savas termékeket</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Diszpergens adalékok - meggátolják, hogy a szennyező anyagok nagyobb egységbe álljanak össze és kirakódjanak felületeken, emellett lebegésben is tartják őket az olajban.</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Korróziógátló adalékok - megelőzik a korrózió kialakulását a motor alkatrészeinek felületén</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Súrlódásmódosító adalékok (FM) - csökkentik a surlódást a felületek között</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Kopásgátló adalékok (AW) - csökkentik a súrlódást és megakadályozza az adhéziós kopást</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Nyomásálló adalékok (EP) - kémiai réteget létrehozva szabályozzák a felületi kopást</a:t>
            </a:r>
            <a:endParaRPr>
              <a:solidFill>
                <a:schemeClr val="dk1"/>
              </a:solidFill>
              <a:highlight>
                <a:srgbClr val="FFFFFF"/>
              </a:highlight>
            </a:endParaRPr>
          </a:p>
          <a:p>
            <a:pPr marL="914400" lvl="0" indent="-298450" algn="just" rtl="0">
              <a:spcBef>
                <a:spcPts val="0"/>
              </a:spcBef>
              <a:spcAft>
                <a:spcPts val="0"/>
              </a:spcAft>
              <a:buClr>
                <a:schemeClr val="dk1"/>
              </a:buClr>
              <a:buSzPts val="1100"/>
              <a:buChar char="●"/>
            </a:pPr>
            <a:r>
              <a:rPr lang="hu">
                <a:solidFill>
                  <a:schemeClr val="dk1"/>
                </a:solidFill>
                <a:highlight>
                  <a:srgbClr val="FFFFFF"/>
                </a:highlight>
              </a:rPr>
              <a:t>Oxidációgátló adalékok (Antioxidants) - Biztosítják a motorolaj öregedéssel szembeni ellenállását</a:t>
            </a:r>
            <a:endParaRPr>
              <a:solidFill>
                <a:schemeClr val="dk1"/>
              </a:solidFill>
              <a:highlight>
                <a:srgbClr val="FFFFFF"/>
              </a:highlight>
            </a:endParaRPr>
          </a:p>
          <a:p>
            <a:pPr marL="457200" lvl="0" indent="0" algn="just" rtl="0">
              <a:spcBef>
                <a:spcPts val="0"/>
              </a:spcBef>
              <a:spcAft>
                <a:spcPts val="0"/>
              </a:spcAft>
              <a:buClr>
                <a:schemeClr val="dk1"/>
              </a:buClr>
              <a:buSzPts val="1100"/>
              <a:buFont typeface="Arial"/>
              <a:buNone/>
            </a:pPr>
            <a:r>
              <a:rPr lang="hu">
                <a:solidFill>
                  <a:schemeClr val="dk1"/>
                </a:solidFill>
                <a:highlight>
                  <a:srgbClr val="FFFFFF"/>
                </a:highlight>
              </a:rPr>
              <a:t>Az adalékok felületaktív anyagok amiknek a megfelelő működéséhez megfelelő hőmérséklet szükséges. Ez 65-70 Celsiustól áll rendelkezésre. </a:t>
            </a:r>
            <a:endParaRPr>
              <a:solidFill>
                <a:schemeClr val="dk1"/>
              </a:solidFill>
              <a:highlight>
                <a:srgbClr val="FFFFFF"/>
              </a:highlight>
            </a:endParaRPr>
          </a:p>
          <a:p>
            <a:pPr marL="457200" lvl="0" indent="0" algn="just" rtl="0">
              <a:spcBef>
                <a:spcPts val="0"/>
              </a:spcBef>
              <a:spcAft>
                <a:spcPts val="0"/>
              </a:spcAft>
              <a:buClr>
                <a:schemeClr val="dk1"/>
              </a:buClr>
              <a:buSzPts val="1100"/>
              <a:buFont typeface="Arial"/>
              <a:buNone/>
            </a:pPr>
            <a:r>
              <a:rPr lang="hu">
                <a:solidFill>
                  <a:schemeClr val="dk1"/>
                </a:solidFill>
                <a:highlight>
                  <a:srgbClr val="FFFFFF"/>
                </a:highlight>
              </a:rPr>
              <a:t>Adallékok szinergiája: Mivel felületaktív anyag, ezért a túl sok adalék sem jó, mert kiszorítják egymást a felületről és lehet, hogy egyik tulajdonság felerősödik, de a másik drasztikusan csökken.</a:t>
            </a:r>
            <a:endParaRPr>
              <a:solidFill>
                <a:schemeClr val="dk1"/>
              </a:solidFill>
              <a:highlight>
                <a:srgbClr val="FFFFFF"/>
              </a:highlight>
            </a:endParaRPr>
          </a:p>
          <a:p>
            <a:pPr marL="457200" lvl="0" indent="0" algn="just" rtl="0">
              <a:spcBef>
                <a:spcPts val="0"/>
              </a:spcBef>
              <a:spcAft>
                <a:spcPts val="0"/>
              </a:spcAft>
              <a:buNone/>
            </a:pPr>
            <a:r>
              <a:rPr lang="hu">
                <a:solidFill>
                  <a:schemeClr val="dk1"/>
                </a:solidFill>
                <a:highlight>
                  <a:srgbClr val="FFFFFF"/>
                </a:highlight>
              </a:rPr>
              <a:t>A mai modern motorolajat 15-25%-ban az adalékok teszik ki. Minél alacsonyabb a viszkozitás, annál több benne az adalék.</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15c6f95a50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15c6f95a50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15c6f95a50_0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15c6f95a50_0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2100"/>
              </a:spcBef>
              <a:spcAft>
                <a:spcPts val="0"/>
              </a:spcAft>
              <a:buClr>
                <a:schemeClr val="dk1"/>
              </a:buClr>
              <a:buSzPts val="1100"/>
              <a:buChar char="●"/>
            </a:pPr>
            <a:r>
              <a:rPr lang="hu" sz="1050">
                <a:solidFill>
                  <a:srgbClr val="333333"/>
                </a:solidFill>
                <a:highlight>
                  <a:srgbClr val="FFFFFF"/>
                </a:highlight>
              </a:rPr>
              <a:t>Egy folyadék viszkozitása a folyadék folyással szembeni ellenállását jelöli. Amikor külső erők, például gravitáció, hatnak egy folyadékra, a folyadékban lévő molekulák elkezdenek egymás ellen mozogni, ami molekuláris szintű súrlódást eredményez, amely ellenáll az áramlásnak. Minél nagyobb a belső súrlódás, annál nagyobb a folyadék viszkozitása. Az, hogy a folyadék viszkozitása hogyan reagál a hőmérséklet- és nyomásváltozásokra, meghatározza, hogy egy folyadék mennyire tudja ellátni a kenőanyag alapvető funkcióit.</a:t>
            </a:r>
            <a:endParaRPr sz="1050">
              <a:solidFill>
                <a:srgbClr val="333333"/>
              </a:solidFill>
              <a:highlight>
                <a:srgbClr val="FFFFFF"/>
              </a:highlight>
            </a:endParaRPr>
          </a:p>
          <a:p>
            <a:pPr marL="457200" lvl="0" indent="-298450" algn="l" rtl="0">
              <a:lnSpc>
                <a:spcPct val="115000"/>
              </a:lnSpc>
              <a:spcBef>
                <a:spcPts val="0"/>
              </a:spcBef>
              <a:spcAft>
                <a:spcPts val="0"/>
              </a:spcAft>
              <a:buClr>
                <a:schemeClr val="dk1"/>
              </a:buClr>
              <a:buSzPts val="1100"/>
              <a:buChar char="●"/>
            </a:pPr>
            <a:r>
              <a:rPr lang="hu" sz="1050">
                <a:solidFill>
                  <a:srgbClr val="333333"/>
                </a:solidFill>
                <a:highlight>
                  <a:srgbClr val="FFFFFF"/>
                </a:highlight>
              </a:rPr>
              <a:t>A kenőanyag-alapolajok hűlésük során besűrűsödnek, és megszilárdulnak, ha a hőmérséklet egy bizonyos küszöbérték, az úgynevezett dermedéspont alá esik. A sűrítés növeli a kenőanyag teherbíró képességét, de keringési képessége jelentősen romlik. Másrészt a kenőanyagok hígulnak hevítéskor, ami csökkenti a teherbíró és a fém-fém érintkezek megakadályozásának képességét.</a:t>
            </a:r>
            <a:endParaRPr sz="1050">
              <a:solidFill>
                <a:srgbClr val="333333"/>
              </a:solidFill>
              <a:highlight>
                <a:srgbClr val="FFFFFF"/>
              </a:highlight>
            </a:endParaRPr>
          </a:p>
          <a:p>
            <a:pPr marL="457200" lvl="0" indent="-298450" algn="l" rtl="0">
              <a:lnSpc>
                <a:spcPct val="115000"/>
              </a:lnSpc>
              <a:spcBef>
                <a:spcPts val="0"/>
              </a:spcBef>
              <a:spcAft>
                <a:spcPts val="0"/>
              </a:spcAft>
              <a:buClr>
                <a:schemeClr val="dk1"/>
              </a:buClr>
              <a:buSzPts val="1100"/>
              <a:buChar char="●"/>
            </a:pPr>
            <a:r>
              <a:rPr lang="hu" sz="1050">
                <a:solidFill>
                  <a:srgbClr val="333333"/>
                </a:solidFill>
                <a:highlight>
                  <a:srgbClr val="FFFFFF"/>
                </a:highlight>
              </a:rPr>
              <a:t>Az extrém nyomás csökkentheti a viszkozitást is, amelyet mechanikai nyírásnak neveznek, ami csökkenti a kenőanyag film szilárdságát és a fém-fém érintkezést és kopást megakadályozó képességét. Ha azonban nagyobb viszkozitás választásával próbálják ezt ellensúlyozni, az olaj éhezést okozhat, mivel az nem fog szabadon átfolyni a kisebb járatokon. A megfelelő viszkozitás a tervezett alkalmazáshoz kritikus fontosságú az olaj megfelelő keringésének és nyomás alatti megfelelő filmszilárdságának biztosításához.</a:t>
            </a:r>
            <a:endParaRPr sz="1050">
              <a:solidFill>
                <a:srgbClr val="333333"/>
              </a:solidFill>
              <a:highlight>
                <a:srgbClr val="FFFFFF"/>
              </a:highlight>
            </a:endParaRPr>
          </a:p>
          <a:p>
            <a:pPr marL="457200" lvl="0" indent="-298450" algn="l" rtl="0">
              <a:lnSpc>
                <a:spcPct val="115000"/>
              </a:lnSpc>
              <a:spcBef>
                <a:spcPts val="0"/>
              </a:spcBef>
              <a:spcAft>
                <a:spcPts val="0"/>
              </a:spcAft>
              <a:buClr>
                <a:schemeClr val="dk1"/>
              </a:buClr>
              <a:buSzPts val="1100"/>
              <a:buChar char="●"/>
            </a:pPr>
            <a:r>
              <a:rPr lang="hu" sz="1050">
                <a:solidFill>
                  <a:srgbClr val="333333"/>
                </a:solidFill>
                <a:highlight>
                  <a:srgbClr val="FFFFFF"/>
                </a:highlight>
              </a:rPr>
              <a:t>Egyszerűen fogalmazva, a viszkozitás a folyadék belső súrlódásának vagy áramlási ellenállásának mérése. A kenőanyag viszkozitási tartományát jellemzően kinematikai és dinamikus osztályozási rendszerrel jelzik, például az Autómérnökök Társasága (SAE) vagy a Nemzetközi Szabványügyi Szervezet (ISO) által létrehozott rendszerrel.</a:t>
            </a:r>
            <a:endParaRPr sz="1050">
              <a:solidFill>
                <a:srgbClr val="333333"/>
              </a:solidFill>
              <a:highlight>
                <a:srgbClr val="FFFFFF"/>
              </a:highlight>
            </a:endParaRPr>
          </a:p>
          <a:p>
            <a:pPr marL="457200" lvl="0" indent="0" algn="l" rtl="0">
              <a:lnSpc>
                <a:spcPct val="115000"/>
              </a:lnSpc>
              <a:spcBef>
                <a:spcPts val="2100"/>
              </a:spcBef>
              <a:spcAft>
                <a:spcPts val="0"/>
              </a:spcAft>
              <a:buNone/>
            </a:pPr>
            <a:endParaRPr>
              <a:solidFill>
                <a:schemeClr val="dk1"/>
              </a:solidFill>
            </a:endParaRPr>
          </a:p>
          <a:p>
            <a:pPr marL="457200" lvl="0" indent="-298450" algn="just" rtl="0">
              <a:spcBef>
                <a:spcPts val="0"/>
              </a:spcBef>
              <a:spcAft>
                <a:spcPts val="0"/>
              </a:spcAft>
              <a:buClr>
                <a:schemeClr val="dk1"/>
              </a:buClr>
              <a:buSzPts val="1100"/>
              <a:buChar char="●"/>
            </a:pPr>
            <a:r>
              <a:rPr lang="hu">
                <a:solidFill>
                  <a:schemeClr val="dk1"/>
                </a:solidFill>
                <a:highlight>
                  <a:srgbClr val="FFFFFF"/>
                </a:highlight>
              </a:rPr>
              <a:t>Kinematikai viszkozitás (8-12-16-20-30-40-50-60): </a:t>
            </a:r>
            <a:r>
              <a:rPr lang="hu">
                <a:solidFill>
                  <a:schemeClr val="dk1"/>
                </a:solidFill>
              </a:rPr>
              <a:t> Kinematikai viszkozitás a motorolaj üzemi hőmérsékleti viszkozitást méri 100°C-on. </a:t>
            </a:r>
            <a:endParaRPr>
              <a:solidFill>
                <a:schemeClr val="dk1"/>
              </a:solidFill>
              <a:highlight>
                <a:srgbClr val="FFFFFF"/>
              </a:highlight>
            </a:endParaRPr>
          </a:p>
          <a:p>
            <a:pPr marL="457200" lvl="0" indent="-298450" algn="just" rtl="0">
              <a:spcBef>
                <a:spcPts val="0"/>
              </a:spcBef>
              <a:spcAft>
                <a:spcPts val="0"/>
              </a:spcAft>
              <a:buClr>
                <a:schemeClr val="dk1"/>
              </a:buClr>
              <a:buSzPts val="1100"/>
              <a:buChar char="●"/>
            </a:pPr>
            <a:r>
              <a:rPr lang="hu">
                <a:solidFill>
                  <a:schemeClr val="dk1"/>
                </a:solidFill>
                <a:highlight>
                  <a:srgbClr val="FFFFFF"/>
                </a:highlight>
              </a:rPr>
              <a:t>Dinamikus viszkozitás (0W-5W-10W-15W-20W): </a:t>
            </a:r>
            <a:r>
              <a:rPr lang="hu">
                <a:solidFill>
                  <a:schemeClr val="dk1"/>
                </a:solidFill>
              </a:rPr>
              <a:t>A motorolaj dinamikus viszkozitását a hidegindítási teljesítmény jelölésére használják. A dinamikus viszkozitás a kenőanyag áramlással szembeni ellenállása, amelyet ellenállással mérnek.</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15c6f95a50_0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15c6f95a50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15c6f95a50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15c6f95a50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h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17.webp"/><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webp"/><Relationship Id="rId5" Type="http://schemas.openxmlformats.org/officeDocument/2006/relationships/image" Target="../media/image3.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29.jp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hyperlink" Target="mailto:olajosvili@gmail.com" TargetMode="External"/><Relationship Id="rId5" Type="http://schemas.openxmlformats.org/officeDocument/2006/relationships/image" Target="../media/image33.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web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gif"/><Relationship Id="rId5" Type="http://schemas.openxmlformats.org/officeDocument/2006/relationships/image" Target="../media/image11.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13"/>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87" name="Google Shape;87;p13"/>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88" name="Google Shape;88;p13"/>
          <p:cNvSpPr txBox="1"/>
          <p:nvPr/>
        </p:nvSpPr>
        <p:spPr>
          <a:xfrm>
            <a:off x="2532425" y="2178525"/>
            <a:ext cx="4530000" cy="52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
        <p:nvSpPr>
          <p:cNvPr id="89" name="Google Shape;89;p13"/>
          <p:cNvSpPr txBox="1"/>
          <p:nvPr/>
        </p:nvSpPr>
        <p:spPr>
          <a:xfrm>
            <a:off x="1911125" y="2147050"/>
            <a:ext cx="4530000" cy="52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
        <p:nvSpPr>
          <p:cNvPr id="90" name="Google Shape;90;p13"/>
          <p:cNvSpPr txBox="1">
            <a:spLocks noGrp="1"/>
          </p:cNvSpPr>
          <p:nvPr>
            <p:ph type="ctrTitle"/>
          </p:nvPr>
        </p:nvSpPr>
        <p:spPr>
          <a:xfrm>
            <a:off x="727950" y="1739275"/>
            <a:ext cx="7688100" cy="105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dirty="0"/>
              <a:t>Olajat a motornak</a:t>
            </a:r>
            <a:endParaRPr dirty="0"/>
          </a:p>
        </p:txBody>
      </p:sp>
      <p:sp>
        <p:nvSpPr>
          <p:cNvPr id="91" name="Google Shape;91;p13"/>
          <p:cNvSpPr txBox="1"/>
          <p:nvPr/>
        </p:nvSpPr>
        <p:spPr>
          <a:xfrm>
            <a:off x="5481675" y="3421150"/>
            <a:ext cx="3410700" cy="967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hu" sz="1900" b="1">
                <a:solidFill>
                  <a:schemeClr val="accent1"/>
                </a:solidFill>
                <a:latin typeface="Lato"/>
                <a:ea typeface="Lato"/>
                <a:cs typeface="Lato"/>
                <a:sym typeface="Lato"/>
              </a:rPr>
              <a:t>Bajomi Vilmos</a:t>
            </a:r>
            <a:endParaRPr sz="1900" b="1">
              <a:solidFill>
                <a:schemeClr val="accent1"/>
              </a:solidFill>
              <a:latin typeface="Lato"/>
              <a:ea typeface="Lato"/>
              <a:cs typeface="Lato"/>
              <a:sym typeface="Lato"/>
            </a:endParaRPr>
          </a:p>
          <a:p>
            <a:pPr marL="0" lvl="0" indent="0" algn="r" rtl="0">
              <a:spcBef>
                <a:spcPts val="0"/>
              </a:spcBef>
              <a:spcAft>
                <a:spcPts val="0"/>
              </a:spcAft>
              <a:buNone/>
            </a:pPr>
            <a:endParaRPr sz="1900" b="1">
              <a:solidFill>
                <a:schemeClr val="accent1"/>
              </a:solidFill>
              <a:latin typeface="Lato"/>
              <a:ea typeface="Lato"/>
              <a:cs typeface="Lato"/>
              <a:sym typeface="Lato"/>
            </a:endParaRPr>
          </a:p>
          <a:p>
            <a:pPr marL="0" lvl="0" indent="0" algn="r" rtl="0">
              <a:spcBef>
                <a:spcPts val="0"/>
              </a:spcBef>
              <a:spcAft>
                <a:spcPts val="0"/>
              </a:spcAft>
              <a:buNone/>
            </a:pPr>
            <a:r>
              <a:rPr lang="hu" sz="1900" b="1">
                <a:solidFill>
                  <a:schemeClr val="accent1"/>
                </a:solidFill>
                <a:latin typeface="Lato"/>
                <a:ea typeface="Lato"/>
                <a:cs typeface="Lato"/>
                <a:sym typeface="Lato"/>
              </a:rPr>
              <a:t>2024.11.27</a:t>
            </a:r>
            <a:endParaRPr sz="1900" b="1">
              <a:solidFill>
                <a:schemeClr val="accent1"/>
              </a:solidFill>
              <a:latin typeface="Lato"/>
              <a:ea typeface="Lato"/>
              <a:cs typeface="Lato"/>
              <a:sym typeface="Lato"/>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9" name="Google Shape;139;p2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40" name="Google Shape;140;p20"/>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4" name="Szövegdoboz 3"/>
          <p:cNvSpPr txBox="1"/>
          <p:nvPr/>
        </p:nvSpPr>
        <p:spPr>
          <a:xfrm>
            <a:off x="527282" y="1461705"/>
            <a:ext cx="4190571" cy="2462213"/>
          </a:xfrm>
          <a:prstGeom prst="rect">
            <a:avLst/>
          </a:prstGeom>
          <a:noFill/>
        </p:spPr>
        <p:txBody>
          <a:bodyPr wrap="none" rtlCol="0">
            <a:spAutoFit/>
          </a:bodyPr>
          <a:lstStyle/>
          <a:p>
            <a:r>
              <a:rPr lang="hu-HU" b="1" dirty="0"/>
              <a:t>Európai gépgyártók </a:t>
            </a:r>
            <a:r>
              <a:rPr lang="hu-HU" b="1" dirty="0" smtClean="0"/>
              <a:t>saját motorolaj </a:t>
            </a:r>
            <a:r>
              <a:rPr lang="hu-HU" b="1" dirty="0"/>
              <a:t>szabványai</a:t>
            </a:r>
          </a:p>
          <a:p>
            <a:pPr marL="285750" lvl="0" indent="-285750">
              <a:buFont typeface="Arial" panose="020B0604020202020204" pitchFamily="34" charset="0"/>
              <a:buChar char="•"/>
            </a:pPr>
            <a:r>
              <a:rPr lang="hu-HU" dirty="0"/>
              <a:t>BMW</a:t>
            </a:r>
          </a:p>
          <a:p>
            <a:pPr marL="285750" lvl="0" indent="-285750">
              <a:buFont typeface="Arial" panose="020B0604020202020204" pitchFamily="34" charset="0"/>
              <a:buChar char="•"/>
            </a:pPr>
            <a:r>
              <a:rPr lang="hu-HU" dirty="0"/>
              <a:t>Volkswagen / Audi / Skoda / </a:t>
            </a:r>
            <a:r>
              <a:rPr lang="hu-HU" dirty="0" err="1"/>
              <a:t>Seat</a:t>
            </a:r>
            <a:endParaRPr lang="hu-HU" dirty="0"/>
          </a:p>
          <a:p>
            <a:pPr marL="285750" lvl="0" indent="-285750">
              <a:buFont typeface="Arial" panose="020B0604020202020204" pitchFamily="34" charset="0"/>
              <a:buChar char="•"/>
            </a:pPr>
            <a:r>
              <a:rPr lang="hu-HU" dirty="0"/>
              <a:t>Mercedes Benz</a:t>
            </a:r>
          </a:p>
          <a:p>
            <a:pPr marL="285750" lvl="0" indent="-285750">
              <a:buFont typeface="Arial" panose="020B0604020202020204" pitchFamily="34" charset="0"/>
              <a:buChar char="•"/>
            </a:pPr>
            <a:r>
              <a:rPr lang="hu-HU" dirty="0"/>
              <a:t>Peugeot / </a:t>
            </a:r>
            <a:r>
              <a:rPr lang="hu-HU" dirty="0" err="1"/>
              <a:t>Citeroen</a:t>
            </a:r>
            <a:endParaRPr lang="hu-HU" dirty="0"/>
          </a:p>
          <a:p>
            <a:pPr marL="285750" lvl="0" indent="-285750">
              <a:buFont typeface="Arial" panose="020B0604020202020204" pitchFamily="34" charset="0"/>
              <a:buChar char="•"/>
            </a:pPr>
            <a:r>
              <a:rPr lang="hu-HU" dirty="0"/>
              <a:t>Renault / Dacia</a:t>
            </a:r>
          </a:p>
          <a:p>
            <a:pPr marL="285750" lvl="0" indent="-285750">
              <a:buFont typeface="Arial" panose="020B0604020202020204" pitchFamily="34" charset="0"/>
              <a:buChar char="•"/>
            </a:pPr>
            <a:r>
              <a:rPr lang="hu-HU" dirty="0"/>
              <a:t>FIAT</a:t>
            </a:r>
          </a:p>
          <a:p>
            <a:pPr marL="285750" lvl="0" indent="-285750">
              <a:buFont typeface="Arial" panose="020B0604020202020204" pitchFamily="34" charset="0"/>
              <a:buChar char="•"/>
            </a:pPr>
            <a:r>
              <a:rPr lang="hu-HU" dirty="0"/>
              <a:t>Opel/GM</a:t>
            </a:r>
          </a:p>
          <a:p>
            <a:pPr marL="285750" lvl="0" indent="-285750">
              <a:buFont typeface="Arial" panose="020B0604020202020204" pitchFamily="34" charset="0"/>
              <a:buChar char="•"/>
            </a:pPr>
            <a:r>
              <a:rPr lang="hu-HU" dirty="0"/>
              <a:t>Ford</a:t>
            </a:r>
          </a:p>
          <a:p>
            <a:pPr marL="285750" lvl="0" indent="-285750">
              <a:buFont typeface="Arial" panose="020B0604020202020204" pitchFamily="34" charset="0"/>
              <a:buChar char="•"/>
            </a:pPr>
            <a:r>
              <a:rPr lang="hu-HU" dirty="0"/>
              <a:t>Volvo</a:t>
            </a:r>
          </a:p>
          <a:p>
            <a:endParaRPr lang="hu-HU" dirty="0"/>
          </a:p>
        </p:txBody>
      </p:sp>
      <p:pic>
        <p:nvPicPr>
          <p:cNvPr id="6" name="Kép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0"/>
            <a:ext cx="6858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6" name="Google Shape;146;p21"/>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47" name="Google Shape;147;p21"/>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533956" y="1461706"/>
            <a:ext cx="2794355" cy="2246769"/>
          </a:xfrm>
          <a:prstGeom prst="rect">
            <a:avLst/>
          </a:prstGeom>
          <a:noFill/>
        </p:spPr>
        <p:txBody>
          <a:bodyPr wrap="none" rtlCol="0">
            <a:spAutoFit/>
          </a:bodyPr>
          <a:lstStyle/>
          <a:p>
            <a:pPr lvl="0"/>
            <a:r>
              <a:rPr lang="hu-HU" b="1" dirty="0">
                <a:latin typeface="+mn-lt"/>
              </a:rPr>
              <a:t>BMW motorolaj szabványok</a:t>
            </a:r>
          </a:p>
          <a:p>
            <a:pPr marL="285750" indent="-285750">
              <a:buFont typeface="Arial" panose="020B0604020202020204" pitchFamily="34" charset="0"/>
              <a:buChar char="•"/>
            </a:pPr>
            <a:r>
              <a:rPr lang="hu-HU" dirty="0">
                <a:latin typeface="+mn-lt"/>
              </a:rPr>
              <a:t>BMW </a:t>
            </a:r>
            <a:r>
              <a:rPr lang="hu-HU" dirty="0" err="1">
                <a:latin typeface="+mn-lt"/>
              </a:rPr>
              <a:t>Special</a:t>
            </a:r>
            <a:r>
              <a:rPr lang="hu-HU" dirty="0">
                <a:latin typeface="+mn-lt"/>
              </a:rPr>
              <a:t> </a:t>
            </a:r>
            <a:r>
              <a:rPr lang="hu-HU" dirty="0" err="1">
                <a:latin typeface="+mn-lt"/>
              </a:rPr>
              <a:t>Oil</a:t>
            </a:r>
            <a:r>
              <a:rPr lang="hu-HU" dirty="0">
                <a:latin typeface="+mn-lt"/>
              </a:rPr>
              <a:t> </a:t>
            </a:r>
            <a:r>
              <a:rPr lang="hu-HU" dirty="0" smtClean="0">
                <a:latin typeface="+mn-lt"/>
              </a:rPr>
              <a:t>– megszűnt</a:t>
            </a:r>
          </a:p>
          <a:p>
            <a:pPr marL="285750" indent="-285750">
              <a:buFont typeface="Arial" panose="020B0604020202020204" pitchFamily="34" charset="0"/>
              <a:buChar char="•"/>
            </a:pPr>
            <a:r>
              <a:rPr lang="hu-HU" dirty="0" smtClean="0">
                <a:latin typeface="+mn-lt"/>
              </a:rPr>
              <a:t>BMW </a:t>
            </a:r>
            <a:r>
              <a:rPr lang="hu-HU" dirty="0">
                <a:latin typeface="+mn-lt"/>
              </a:rPr>
              <a:t>LL-98 </a:t>
            </a:r>
            <a:r>
              <a:rPr lang="hu-HU" dirty="0" smtClean="0">
                <a:latin typeface="+mn-lt"/>
              </a:rPr>
              <a:t>– megszűnt</a:t>
            </a:r>
          </a:p>
          <a:p>
            <a:pPr marL="285750" indent="-285750">
              <a:buFont typeface="Arial" panose="020B0604020202020204" pitchFamily="34" charset="0"/>
              <a:buChar char="•"/>
            </a:pPr>
            <a:r>
              <a:rPr lang="hu-HU" dirty="0" smtClean="0">
                <a:latin typeface="+mn-lt"/>
              </a:rPr>
              <a:t>BMW LL-01</a:t>
            </a:r>
          </a:p>
          <a:p>
            <a:pPr marL="285750" indent="-285750">
              <a:buFont typeface="Arial" panose="020B0604020202020204" pitchFamily="34" charset="0"/>
              <a:buChar char="•"/>
            </a:pPr>
            <a:r>
              <a:rPr lang="hu-HU" dirty="0" smtClean="0">
                <a:latin typeface="+mn-lt"/>
              </a:rPr>
              <a:t>BMW LL-04</a:t>
            </a:r>
          </a:p>
          <a:p>
            <a:pPr marL="285750" indent="-285750">
              <a:buFont typeface="Arial" panose="020B0604020202020204" pitchFamily="34" charset="0"/>
              <a:buChar char="•"/>
            </a:pPr>
            <a:r>
              <a:rPr lang="hu-HU" dirty="0" smtClean="0">
                <a:latin typeface="+mn-lt"/>
              </a:rPr>
              <a:t>BMW </a:t>
            </a:r>
            <a:r>
              <a:rPr lang="hu-HU" dirty="0">
                <a:latin typeface="+mn-lt"/>
              </a:rPr>
              <a:t>LL-12 </a:t>
            </a:r>
            <a:r>
              <a:rPr lang="hu-HU" dirty="0" smtClean="0">
                <a:latin typeface="+mn-lt"/>
              </a:rPr>
              <a:t>FE</a:t>
            </a:r>
          </a:p>
          <a:p>
            <a:pPr marL="285750" indent="-285750">
              <a:buFont typeface="Arial" panose="020B0604020202020204" pitchFamily="34" charset="0"/>
              <a:buChar char="•"/>
            </a:pPr>
            <a:r>
              <a:rPr lang="hu-HU" dirty="0" smtClean="0">
                <a:latin typeface="+mn-lt"/>
              </a:rPr>
              <a:t>BMW </a:t>
            </a:r>
            <a:r>
              <a:rPr lang="hu-HU" dirty="0">
                <a:latin typeface="+mn-lt"/>
              </a:rPr>
              <a:t>LL-14 FE+ - </a:t>
            </a:r>
            <a:r>
              <a:rPr lang="hu-HU" dirty="0" smtClean="0">
                <a:latin typeface="+mn-lt"/>
              </a:rPr>
              <a:t>megszűnt</a:t>
            </a:r>
          </a:p>
          <a:p>
            <a:pPr marL="285750" indent="-285750">
              <a:buFont typeface="Arial" panose="020B0604020202020204" pitchFamily="34" charset="0"/>
              <a:buChar char="•"/>
            </a:pPr>
            <a:r>
              <a:rPr lang="hu-HU" dirty="0" smtClean="0">
                <a:latin typeface="+mn-lt"/>
              </a:rPr>
              <a:t>BMW </a:t>
            </a:r>
            <a:r>
              <a:rPr lang="hu-HU" dirty="0">
                <a:latin typeface="+mn-lt"/>
              </a:rPr>
              <a:t>LL-17 </a:t>
            </a:r>
            <a:r>
              <a:rPr lang="hu-HU" dirty="0" smtClean="0">
                <a:latin typeface="+mn-lt"/>
              </a:rPr>
              <a:t>FE+</a:t>
            </a:r>
          </a:p>
          <a:p>
            <a:pPr marL="285750" indent="-285750">
              <a:buFont typeface="Arial" panose="020B0604020202020204" pitchFamily="34" charset="0"/>
              <a:buChar char="•"/>
            </a:pPr>
            <a:r>
              <a:rPr lang="hu-HU" dirty="0" smtClean="0">
                <a:latin typeface="+mn-lt"/>
              </a:rPr>
              <a:t>BMW </a:t>
            </a:r>
            <a:r>
              <a:rPr lang="hu-HU" dirty="0">
                <a:latin typeface="+mn-lt"/>
              </a:rPr>
              <a:t>LL-19 </a:t>
            </a:r>
            <a:r>
              <a:rPr lang="hu-HU" dirty="0" smtClean="0">
                <a:latin typeface="+mn-lt"/>
              </a:rPr>
              <a:t>FE</a:t>
            </a:r>
          </a:p>
          <a:p>
            <a:pPr marL="285750" indent="-285750">
              <a:buFont typeface="Arial" panose="020B0604020202020204" pitchFamily="34" charset="0"/>
              <a:buChar char="•"/>
            </a:pPr>
            <a:r>
              <a:rPr lang="hu-HU" dirty="0" smtClean="0">
                <a:latin typeface="+mn-lt"/>
              </a:rPr>
              <a:t>BMW </a:t>
            </a:r>
            <a:r>
              <a:rPr lang="hu-HU" dirty="0">
                <a:latin typeface="+mn-lt"/>
              </a:rPr>
              <a:t>LL-22 FE++</a:t>
            </a:r>
          </a:p>
        </p:txBody>
      </p:sp>
      <p:pic>
        <p:nvPicPr>
          <p:cNvPr id="5" name="Kép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01505"/>
            <a:ext cx="9144000" cy="37404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ctrTitle"/>
          </p:nvPr>
        </p:nvSpPr>
        <p:spPr>
          <a:xfrm>
            <a:off x="572529" y="1395869"/>
            <a:ext cx="3348641" cy="3160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BMW LL-01 - </a:t>
            </a:r>
            <a:r>
              <a:rPr lang="hu" sz="1400" dirty="0" smtClean="0">
                <a:latin typeface="+mn-lt"/>
              </a:rPr>
              <a:t>2001</a:t>
            </a:r>
            <a:endParaRPr sz="1400" dirty="0">
              <a:latin typeface="+mn-lt"/>
            </a:endParaRPr>
          </a:p>
          <a:p>
            <a:pPr marL="457200" lvl="0" indent="-317500" algn="l" rtl="0">
              <a:spcBef>
                <a:spcPts val="0"/>
              </a:spcBef>
              <a:spcAft>
                <a:spcPts val="0"/>
              </a:spcAft>
              <a:buSzPts val="1400"/>
              <a:buChar char="●"/>
            </a:pPr>
            <a:r>
              <a:rPr lang="hu" sz="1400" b="0" dirty="0">
                <a:latin typeface="+mn-lt"/>
              </a:rPr>
              <a:t>5W-40 / 5W-30 / 0W-40</a:t>
            </a:r>
            <a:endParaRPr sz="1400" b="0" dirty="0">
              <a:latin typeface="+mn-lt"/>
            </a:endParaRPr>
          </a:p>
          <a:p>
            <a:pPr marL="457200" lvl="0" indent="-317500" algn="l" rtl="0">
              <a:spcBef>
                <a:spcPts val="0"/>
              </a:spcBef>
              <a:spcAft>
                <a:spcPts val="0"/>
              </a:spcAft>
              <a:buSzPts val="1400"/>
              <a:buChar char="●"/>
            </a:pPr>
            <a:r>
              <a:rPr lang="hu" sz="1400" b="0" dirty="0">
                <a:latin typeface="+mn-lt"/>
              </a:rPr>
              <a:t>ACEA A3/B4</a:t>
            </a:r>
            <a:endParaRPr sz="1400" b="0" dirty="0">
              <a:latin typeface="+mn-lt"/>
            </a:endParaRPr>
          </a:p>
          <a:p>
            <a:pPr marL="457200" lvl="0" indent="-317500" algn="l" rtl="0">
              <a:spcBef>
                <a:spcPts val="0"/>
              </a:spcBef>
              <a:spcAft>
                <a:spcPts val="0"/>
              </a:spcAft>
              <a:buSzPts val="1400"/>
              <a:buChar char="●"/>
            </a:pPr>
            <a:r>
              <a:rPr lang="hu" sz="1400" b="0" dirty="0">
                <a:latin typeface="+mn-lt"/>
              </a:rPr>
              <a:t>kipufogógáz kezelő rendszerek nélküli benzin és dízel motorokba</a:t>
            </a:r>
            <a:endParaRPr sz="1400" b="0" dirty="0">
              <a:latin typeface="+mn-lt"/>
            </a:endParaRPr>
          </a:p>
          <a:p>
            <a:pPr marL="457200" lvl="0" indent="-317500" algn="l" rtl="0">
              <a:spcBef>
                <a:spcPts val="0"/>
              </a:spcBef>
              <a:spcAft>
                <a:spcPts val="0"/>
              </a:spcAft>
              <a:buSzPts val="1400"/>
              <a:buChar char="●"/>
            </a:pPr>
            <a:r>
              <a:rPr lang="hu" sz="1400" b="0" dirty="0">
                <a:latin typeface="+mn-lt"/>
              </a:rPr>
              <a:t>Magas SAPS</a:t>
            </a:r>
            <a:endParaRPr sz="1400" b="0" dirty="0">
              <a:latin typeface="+mn-lt"/>
            </a:endParaRPr>
          </a:p>
          <a:p>
            <a:pPr marL="457200" lvl="0" indent="-317500" algn="l" rtl="0">
              <a:spcBef>
                <a:spcPts val="0"/>
              </a:spcBef>
              <a:spcAft>
                <a:spcPts val="0"/>
              </a:spcAft>
              <a:buSzPts val="1400"/>
              <a:buChar char="●"/>
            </a:pPr>
            <a:r>
              <a:rPr lang="hu" sz="1400" b="0" dirty="0">
                <a:latin typeface="+mn-lt"/>
              </a:rPr>
              <a:t>HTHS &gt;=3.5</a:t>
            </a:r>
            <a:endParaRPr sz="1400" b="0" dirty="0">
              <a:latin typeface="+mn-lt"/>
            </a:endParaRPr>
          </a:p>
          <a:p>
            <a:pPr marL="457200" lvl="0" indent="-317500" algn="l" rtl="0">
              <a:spcBef>
                <a:spcPts val="0"/>
              </a:spcBef>
              <a:spcAft>
                <a:spcPts val="0"/>
              </a:spcAft>
              <a:buSzPts val="1400"/>
              <a:buChar char="●"/>
            </a:pPr>
            <a:r>
              <a:rPr lang="hu" sz="1400" b="0" dirty="0">
                <a:latin typeface="+mn-lt"/>
              </a:rPr>
              <a:t>Helyettesíti az LL-98-at</a:t>
            </a:r>
            <a:endParaRPr sz="1400" b="0" dirty="0">
              <a:latin typeface="+mn-lt"/>
            </a:endParaRPr>
          </a:p>
        </p:txBody>
      </p:sp>
      <p:pic>
        <p:nvPicPr>
          <p:cNvPr id="153" name="Google Shape;153;p22"/>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54" name="Google Shape;154;p22"/>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3" name="Kép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80801"/>
            <a:ext cx="9144000" cy="41818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ctrTitle"/>
          </p:nvPr>
        </p:nvSpPr>
        <p:spPr>
          <a:xfrm>
            <a:off x="729450" y="1322450"/>
            <a:ext cx="3402036" cy="2932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BMW LL-04 - 2004</a:t>
            </a:r>
            <a:endParaRPr sz="1400" dirty="0">
              <a:latin typeface="+mn-lt"/>
            </a:endParaRPr>
          </a:p>
          <a:p>
            <a:pPr marL="457200" lvl="0" indent="-317500" algn="l" rtl="0">
              <a:spcBef>
                <a:spcPts val="0"/>
              </a:spcBef>
              <a:spcAft>
                <a:spcPts val="0"/>
              </a:spcAft>
              <a:buSzPts val="1400"/>
              <a:buChar char="●"/>
            </a:pPr>
            <a:r>
              <a:rPr lang="hu" sz="1400" b="0" dirty="0">
                <a:latin typeface="+mn-lt"/>
              </a:rPr>
              <a:t>5W-40 / 5W-30 / 0W-30</a:t>
            </a:r>
            <a:endParaRPr sz="1400" b="0" dirty="0">
              <a:latin typeface="+mn-lt"/>
            </a:endParaRPr>
          </a:p>
          <a:p>
            <a:pPr marL="457200" lvl="0" indent="-317500" algn="l" rtl="0">
              <a:spcBef>
                <a:spcPts val="0"/>
              </a:spcBef>
              <a:spcAft>
                <a:spcPts val="0"/>
              </a:spcAft>
              <a:buSzPts val="1400"/>
              <a:buChar char="●"/>
            </a:pPr>
            <a:r>
              <a:rPr lang="hu" sz="1400" b="0" dirty="0">
                <a:latin typeface="+mn-lt"/>
              </a:rPr>
              <a:t>ACEA: C3</a:t>
            </a:r>
            <a:endParaRPr sz="1400" b="0" dirty="0">
              <a:latin typeface="+mn-lt"/>
            </a:endParaRPr>
          </a:p>
          <a:p>
            <a:pPr marL="457200" lvl="0" indent="-317500" algn="l" rtl="0">
              <a:spcBef>
                <a:spcPts val="0"/>
              </a:spcBef>
              <a:spcAft>
                <a:spcPts val="0"/>
              </a:spcAft>
              <a:buSzPts val="1400"/>
              <a:buChar char="●"/>
            </a:pPr>
            <a:r>
              <a:rPr lang="hu" sz="1400" b="0" dirty="0">
                <a:latin typeface="+mn-lt"/>
              </a:rPr>
              <a:t>Alacsony SAPS tartalom</a:t>
            </a:r>
            <a:endParaRPr sz="1400" b="0" dirty="0">
              <a:latin typeface="+mn-lt"/>
            </a:endParaRPr>
          </a:p>
          <a:p>
            <a:pPr marL="457200" lvl="0" indent="-317500" algn="l" rtl="0">
              <a:spcBef>
                <a:spcPts val="0"/>
              </a:spcBef>
              <a:spcAft>
                <a:spcPts val="0"/>
              </a:spcAft>
              <a:buSzPts val="1400"/>
              <a:buChar char="●"/>
            </a:pPr>
            <a:r>
              <a:rPr lang="hu" sz="1400" b="0" dirty="0">
                <a:latin typeface="+mn-lt"/>
              </a:rPr>
              <a:t>HTHS &gt;=3.5</a:t>
            </a:r>
            <a:endParaRPr sz="1400" b="0" dirty="0">
              <a:latin typeface="+mn-lt"/>
            </a:endParaRPr>
          </a:p>
          <a:p>
            <a:pPr marL="457200" lvl="0" indent="-317500" algn="l" rtl="0">
              <a:spcBef>
                <a:spcPts val="0"/>
              </a:spcBef>
              <a:spcAft>
                <a:spcPts val="0"/>
              </a:spcAft>
              <a:buSzPts val="1400"/>
              <a:buChar char="●"/>
            </a:pPr>
            <a:r>
              <a:rPr lang="hu" sz="1400" b="0" dirty="0">
                <a:latin typeface="+mn-lt"/>
              </a:rPr>
              <a:t>Dízelrészecske szűrővel szerelt dízel motorokba és szívó benzines motorokba ahová az 5W-40 / 5W-30 / 0W-30 viszkozitás használata javasolt</a:t>
            </a:r>
            <a:endParaRPr sz="1400" b="0" dirty="0">
              <a:latin typeface="+mn-lt"/>
            </a:endParaRPr>
          </a:p>
          <a:p>
            <a:pPr marL="457200" lvl="0" indent="-317500" algn="l" rtl="0">
              <a:spcBef>
                <a:spcPts val="0"/>
              </a:spcBef>
              <a:spcAft>
                <a:spcPts val="0"/>
              </a:spcAft>
              <a:buSzPts val="1400"/>
              <a:buChar char="●"/>
            </a:pPr>
            <a:r>
              <a:rPr lang="hu" sz="1400" b="0" dirty="0">
                <a:latin typeface="+mn-lt"/>
              </a:rPr>
              <a:t>Használható az LL-98 és LL-01 helyettesítésére</a:t>
            </a:r>
            <a:endParaRPr sz="1400" b="0" dirty="0">
              <a:latin typeface="+mn-lt"/>
            </a:endParaRPr>
          </a:p>
        </p:txBody>
      </p:sp>
      <p:pic>
        <p:nvPicPr>
          <p:cNvPr id="160" name="Google Shape;160;p23"/>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61" name="Google Shape;161;p23"/>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3" name="Kép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2807"/>
            <a:ext cx="9144000" cy="42178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41"/>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6" name="Google Shape;286;p41"/>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567328" y="1321542"/>
            <a:ext cx="8262972" cy="3631763"/>
          </a:xfrm>
          <a:prstGeom prst="rect">
            <a:avLst/>
          </a:prstGeom>
          <a:noFill/>
        </p:spPr>
        <p:txBody>
          <a:bodyPr wrap="square" rtlCol="0">
            <a:spAutoFit/>
          </a:bodyPr>
          <a:lstStyle/>
          <a:p>
            <a:r>
              <a:rPr lang="hu-HU" sz="1000" dirty="0"/>
              <a:t>A BMW Group globális autó- és motorkerékpár-gyártó vállalat, amely prémium márkákat foglal magában, mint például a BMW, a Mini és a Rolls-Royce Motor </a:t>
            </a:r>
            <a:r>
              <a:rPr lang="hu-HU" sz="1000" dirty="0" err="1"/>
              <a:t>Cars</a:t>
            </a:r>
            <a:r>
              <a:rPr lang="hu-HU" sz="1000" dirty="0"/>
              <a:t>.</a:t>
            </a:r>
          </a:p>
          <a:p>
            <a:r>
              <a:rPr lang="hu-HU" sz="1000" dirty="0"/>
              <a:t>Az OEM-</a:t>
            </a:r>
            <a:r>
              <a:rPr lang="hu-HU" sz="1000" dirty="0" err="1"/>
              <a:t>ek</a:t>
            </a:r>
            <a:r>
              <a:rPr lang="hu-HU" sz="1000" dirty="0"/>
              <a:t>, mint a BMW Group, tisztában vannak azzal, milyen létfontosságú szerepet játszik a kenőanyag, ezért gyakran túllépik az ACEA alapkövetelményeit saját szerviztöltetű motorolaj specifikációik megalkotásakor. Ez az elvárás biztosítja a végfelhasználók számára, hogy olyan magasabb teljesítményű motorolajat használjanak, amelyet kifejezetten az adott jármű motorjával és utókezelő rendszerével való tökéletes együttműködésre terveztek.</a:t>
            </a:r>
          </a:p>
          <a:p>
            <a:r>
              <a:rPr lang="hu-HU" sz="1000" dirty="0"/>
              <a:t>Az ACEA C3 iparági alapokra építve a BMW 2004-ben vezette be a BMW Longlife-04 specifikációt, reagálva az Euro 4-es emissziós normáknak megfelelő hardverváltoztatásokra. Ezeket 2009-ben, az Euro 5 szabályozás életbe lépésekor továbbfejlesztették, majd 2014-ben, az Euro 6-os hardverek bevezetésével tovább finomították, különös tekintettel a legújabb benzin közvetlen befecskendezéses (TGDI) motorok megfelelőségének biztosítására.</a:t>
            </a:r>
          </a:p>
          <a:p>
            <a:r>
              <a:rPr lang="hu-HU" sz="1000" dirty="0"/>
              <a:t>Annak érdekében, hogy a BMW Longlife-04 specifikációnak megfelelő szerviztöltetű motorolajok tükrözzék a BMW motorjaira és utókezelő rendszereire nehezedő egyre szigorúbb követelményeket, a vállalat új tesztkövetelményeket dolgozott ki a legújabb specifikációhoz. Ide tartoznak például a BMW N20, majd később a B48 tartóssági tesztek, amelyek a TGDI motorok fejlett tisztasági és tartóssági teljesítményét vizsgálják. A BMW N20, amelyet később a B48 váltott, turbófeltöltős négyhengeres benzinmotor, amely nagyobb hatékonyságot és alacsony fordulatszámon nagyobb nyomatékot biztosít, mint az elődje, a BMW N52 motor.</a:t>
            </a:r>
          </a:p>
          <a:p>
            <a:r>
              <a:rPr lang="hu-HU" sz="1000" dirty="0"/>
              <a:t>A BMW B48 teszt a legújabb kenőanyag-jóváhagyási specifikáció része, amely felváltja a korábbi BMW N52 tartóssági tesztet; 2018 decemberétől minden BMW Longlife-04 jóváhagyási kérelemhez szükséges a BMW B48 tesztadatok benyújtása. Emellett három új levegőztetési teszt, egy új turbótöltő kokszosodási teszt és egy új kopási tesztpad is része a legújabb követelményeknek azok számára, akik BMW Longlife-04 jóváhagyással rendelkező kenőanyagot kívánnak forgalmazni.</a:t>
            </a:r>
          </a:p>
          <a:p>
            <a:r>
              <a:rPr lang="hu-HU" sz="1000" dirty="0"/>
              <a:t>A legújabb BMW Longlife-04 jóváhagyással rendelkező kenőanyagok nagyobb tartósságot, </a:t>
            </a:r>
            <a:r>
              <a:rPr lang="hu-HU" sz="1000" dirty="0" err="1"/>
              <a:t>bioüzemanyag</a:t>
            </a:r>
            <a:r>
              <a:rPr lang="hu-HU" sz="1000" dirty="0"/>
              <a:t>-kompatibilitást, alacsony hőmérsékleten mutatott teljesítményt, nem kívánt levegőztetés kezelését és a turbótöltő tisztaságának javítását biztosítják. Visszafelé kompatibilisek a BMW Group széles modellpalettájával, és ezek a magas teljesítményű kenőanyagok optimális élettartamot nyújtanak a megadott benzinmotorok és dízelmotorok számára, akár dízel részecskeszűrővel (DPF), akár anélkül.</a:t>
            </a:r>
          </a:p>
        </p:txBody>
      </p:sp>
    </p:spTree>
    <p:extLst>
      <p:ext uri="{BB962C8B-B14F-4D97-AF65-F5344CB8AC3E}">
        <p14:creationId xmlns:p14="http://schemas.microsoft.com/office/powerpoint/2010/main" val="3162716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ctrTitle"/>
          </p:nvPr>
        </p:nvSpPr>
        <p:spPr>
          <a:xfrm>
            <a:off x="729450" y="1322450"/>
            <a:ext cx="7688100" cy="301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t>BMW LL-12FE - 2012 -</a:t>
            </a:r>
            <a:endParaRPr sz="1400" dirty="0"/>
          </a:p>
          <a:p>
            <a:pPr marL="457200" lvl="0" indent="-317500" algn="l" rtl="0">
              <a:spcBef>
                <a:spcPts val="0"/>
              </a:spcBef>
              <a:spcAft>
                <a:spcPts val="0"/>
              </a:spcAft>
              <a:buSzPts val="1400"/>
              <a:buChar char="●"/>
            </a:pPr>
            <a:r>
              <a:rPr lang="hu" sz="1400" dirty="0"/>
              <a:t>0W-30</a:t>
            </a:r>
            <a:endParaRPr sz="1400" dirty="0"/>
          </a:p>
          <a:p>
            <a:pPr marL="457200" lvl="0" indent="-317500" algn="l" rtl="0">
              <a:spcBef>
                <a:spcPts val="0"/>
              </a:spcBef>
              <a:spcAft>
                <a:spcPts val="0"/>
              </a:spcAft>
              <a:buSzPts val="1400"/>
              <a:buChar char="●"/>
            </a:pPr>
            <a:r>
              <a:rPr lang="hu" sz="1400" dirty="0"/>
              <a:t>ACEA C2</a:t>
            </a:r>
            <a:endParaRPr sz="1400" dirty="0"/>
          </a:p>
          <a:p>
            <a:pPr marL="457200" lvl="0" indent="-317500" algn="l" rtl="0">
              <a:spcBef>
                <a:spcPts val="0"/>
              </a:spcBef>
              <a:spcAft>
                <a:spcPts val="0"/>
              </a:spcAft>
              <a:buSzPts val="1400"/>
              <a:buChar char="●"/>
            </a:pPr>
            <a:r>
              <a:rPr lang="hu" sz="1400" dirty="0"/>
              <a:t>Alacsony SAPS</a:t>
            </a:r>
            <a:endParaRPr sz="1400" dirty="0"/>
          </a:p>
          <a:p>
            <a:pPr marL="457200" lvl="0" indent="-317500" algn="l" rtl="0">
              <a:spcBef>
                <a:spcPts val="0"/>
              </a:spcBef>
              <a:spcAft>
                <a:spcPts val="0"/>
              </a:spcAft>
              <a:buSzPts val="1400"/>
              <a:buChar char="●"/>
            </a:pPr>
            <a:r>
              <a:rPr lang="hu" sz="1400" dirty="0"/>
              <a:t>2.9=&lt; HTHS &lt;=3.5</a:t>
            </a:r>
            <a:endParaRPr sz="1400" dirty="0"/>
          </a:p>
          <a:p>
            <a:pPr marL="457200" lvl="0" indent="-317500" algn="l" rtl="0">
              <a:spcBef>
                <a:spcPts val="0"/>
              </a:spcBef>
              <a:spcAft>
                <a:spcPts val="0"/>
              </a:spcAft>
              <a:buSzPts val="1400"/>
              <a:buChar char="●"/>
            </a:pPr>
            <a:r>
              <a:rPr lang="hu" sz="1400" dirty="0"/>
              <a:t>2014 utáni dízelmotorokhoz, valamint 3, 4 és 6 hanegeres szívó vagy egy turbóval szerelt benzinmotorokhoz</a:t>
            </a:r>
            <a:endParaRPr sz="1400" dirty="0"/>
          </a:p>
          <a:p>
            <a:pPr marL="457200" lvl="0" indent="-317500" algn="l" rtl="0">
              <a:spcBef>
                <a:spcPts val="0"/>
              </a:spcBef>
              <a:spcAft>
                <a:spcPts val="0"/>
              </a:spcAft>
              <a:buSzPts val="1400"/>
              <a:buChar char="●"/>
            </a:pPr>
            <a:r>
              <a:rPr lang="hu" sz="1400" dirty="0"/>
              <a:t>Nem használható egynél több turbóval szerelt benzinmotorokban</a:t>
            </a:r>
            <a:endParaRPr sz="1400" dirty="0"/>
          </a:p>
          <a:p>
            <a:pPr marL="457200" lvl="0" indent="-317500" algn="l" rtl="0">
              <a:spcBef>
                <a:spcPts val="0"/>
              </a:spcBef>
              <a:spcAft>
                <a:spcPts val="0"/>
              </a:spcAft>
              <a:buSzPts val="1400"/>
              <a:buChar char="●"/>
            </a:pPr>
            <a:r>
              <a:rPr lang="hu" sz="1400" dirty="0"/>
              <a:t>A BMW LL-04 motorolaj általában helyettesíti az LL-12FE-t </a:t>
            </a:r>
            <a:endParaRPr sz="1400" dirty="0"/>
          </a:p>
        </p:txBody>
      </p:sp>
      <p:pic>
        <p:nvPicPr>
          <p:cNvPr id="167" name="Google Shape;167;p24"/>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68" name="Google Shape;168;p24"/>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8909"/>
            <a:ext cx="9144000" cy="42056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5"/>
          <p:cNvSpPr txBox="1">
            <a:spLocks noGrp="1"/>
          </p:cNvSpPr>
          <p:nvPr>
            <p:ph type="ctrTitle"/>
          </p:nvPr>
        </p:nvSpPr>
        <p:spPr>
          <a:xfrm>
            <a:off x="729450" y="1322450"/>
            <a:ext cx="7688100" cy="3246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a:t>BMW LL-17 FE+ - 2017 -</a:t>
            </a:r>
            <a:endParaRPr sz="1400"/>
          </a:p>
          <a:p>
            <a:pPr marL="457200" lvl="0" indent="-317500" algn="l" rtl="0">
              <a:spcBef>
                <a:spcPts val="0"/>
              </a:spcBef>
              <a:spcAft>
                <a:spcPts val="0"/>
              </a:spcAft>
              <a:buSzPts val="1400"/>
              <a:buChar char="●"/>
            </a:pPr>
            <a:r>
              <a:rPr lang="hu" sz="1400"/>
              <a:t>0W-20</a:t>
            </a:r>
            <a:endParaRPr sz="1400"/>
          </a:p>
          <a:p>
            <a:pPr marL="457200" lvl="0" indent="-317500" algn="l" rtl="0">
              <a:spcBef>
                <a:spcPts val="0"/>
              </a:spcBef>
              <a:spcAft>
                <a:spcPts val="0"/>
              </a:spcAft>
              <a:buSzPts val="1400"/>
              <a:buChar char="●"/>
            </a:pPr>
            <a:r>
              <a:rPr lang="hu" sz="1400"/>
              <a:t>ACEA C5-16; API SN Plus</a:t>
            </a:r>
            <a:endParaRPr sz="1400"/>
          </a:p>
          <a:p>
            <a:pPr marL="457200" lvl="0" indent="-317500" algn="l" rtl="0">
              <a:spcBef>
                <a:spcPts val="0"/>
              </a:spcBef>
              <a:spcAft>
                <a:spcPts val="0"/>
              </a:spcAft>
              <a:buSzPts val="1400"/>
              <a:buChar char="●"/>
            </a:pPr>
            <a:r>
              <a:rPr lang="hu" sz="1400"/>
              <a:t>Alacsony SAPS</a:t>
            </a:r>
            <a:endParaRPr sz="1400"/>
          </a:p>
          <a:p>
            <a:pPr marL="457200" lvl="0" indent="-317500" algn="l" rtl="0">
              <a:spcBef>
                <a:spcPts val="0"/>
              </a:spcBef>
              <a:spcAft>
                <a:spcPts val="0"/>
              </a:spcAft>
              <a:buSzPts val="1400"/>
              <a:buChar char="●"/>
            </a:pPr>
            <a:r>
              <a:rPr lang="hu" sz="1400"/>
              <a:t>2.9=&lt; HTHS &lt;=3.5</a:t>
            </a:r>
            <a:endParaRPr sz="1400"/>
          </a:p>
          <a:p>
            <a:pPr marL="457200" lvl="0" indent="-317500" algn="l" rtl="0">
              <a:spcBef>
                <a:spcPts val="0"/>
              </a:spcBef>
              <a:spcAft>
                <a:spcPts val="0"/>
              </a:spcAft>
              <a:buSzPts val="1400"/>
              <a:buChar char="●"/>
            </a:pPr>
            <a:r>
              <a:rPr lang="hu" sz="1400"/>
              <a:t>LSPI jelenség megelőzésére a GDI motoroknál</a:t>
            </a:r>
            <a:endParaRPr sz="1400"/>
          </a:p>
          <a:p>
            <a:pPr marL="457200" lvl="0" indent="-317500" algn="l" rtl="0">
              <a:spcBef>
                <a:spcPts val="0"/>
              </a:spcBef>
              <a:spcAft>
                <a:spcPts val="0"/>
              </a:spcAft>
              <a:buSzPts val="1400"/>
              <a:buChar char="●"/>
            </a:pPr>
            <a:r>
              <a:rPr lang="hu" sz="1400"/>
              <a:t>Általában a 2016 után gyártott B36, B38, B46, B58, N20 és N26 motorokhoz</a:t>
            </a:r>
            <a:endParaRPr sz="1400"/>
          </a:p>
        </p:txBody>
      </p:sp>
      <p:pic>
        <p:nvPicPr>
          <p:cNvPr id="174" name="Google Shape;174;p25"/>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75" name="Google Shape;175;p25"/>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3" name="Kép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6260"/>
            <a:ext cx="9144000" cy="42109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ctrTitle"/>
          </p:nvPr>
        </p:nvSpPr>
        <p:spPr>
          <a:xfrm>
            <a:off x="729450" y="1322450"/>
            <a:ext cx="7688100" cy="3207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a:t>BMW LL-19 FE</a:t>
            </a:r>
            <a:endParaRPr sz="1400"/>
          </a:p>
          <a:p>
            <a:pPr marL="457200" lvl="0" indent="-317500" algn="l" rtl="0">
              <a:spcBef>
                <a:spcPts val="0"/>
              </a:spcBef>
              <a:spcAft>
                <a:spcPts val="0"/>
              </a:spcAft>
              <a:buSzPts val="1400"/>
              <a:buChar char="●"/>
            </a:pPr>
            <a:r>
              <a:rPr lang="hu" sz="1400"/>
              <a:t>0W-30</a:t>
            </a:r>
            <a:endParaRPr sz="1400"/>
          </a:p>
          <a:p>
            <a:pPr marL="457200" lvl="0" indent="-317500" algn="l" rtl="0">
              <a:spcBef>
                <a:spcPts val="0"/>
              </a:spcBef>
              <a:spcAft>
                <a:spcPts val="0"/>
              </a:spcAft>
              <a:buSzPts val="1400"/>
              <a:buChar char="●"/>
            </a:pPr>
            <a:r>
              <a:rPr lang="hu" sz="1400"/>
              <a:t>ACEA C3,</a:t>
            </a:r>
            <a:endParaRPr sz="1400"/>
          </a:p>
          <a:p>
            <a:pPr marL="457200" lvl="0" indent="-317500" algn="l" rtl="0">
              <a:spcBef>
                <a:spcPts val="0"/>
              </a:spcBef>
              <a:spcAft>
                <a:spcPts val="0"/>
              </a:spcAft>
              <a:buSzPts val="1400"/>
              <a:buChar char="●"/>
            </a:pPr>
            <a:r>
              <a:rPr lang="hu" sz="1400"/>
              <a:t> HTHS&gt;=3.5</a:t>
            </a:r>
            <a:endParaRPr sz="1400"/>
          </a:p>
          <a:p>
            <a:pPr marL="457200" lvl="0" indent="-317500" algn="l" rtl="0">
              <a:spcBef>
                <a:spcPts val="0"/>
              </a:spcBef>
              <a:spcAft>
                <a:spcPts val="0"/>
              </a:spcAft>
              <a:buSzPts val="1400"/>
              <a:buChar char="●"/>
            </a:pPr>
            <a:r>
              <a:rPr lang="hu" sz="1400"/>
              <a:t>Alacsony SAPS</a:t>
            </a:r>
            <a:endParaRPr sz="1400"/>
          </a:p>
          <a:p>
            <a:pPr marL="457200" lvl="0" indent="-317500" algn="l" rtl="0">
              <a:spcBef>
                <a:spcPts val="0"/>
              </a:spcBef>
              <a:spcAft>
                <a:spcPts val="0"/>
              </a:spcAft>
              <a:buSzPts val="1400"/>
              <a:buChar char="●"/>
            </a:pPr>
            <a:r>
              <a:rPr lang="hu" sz="1400"/>
              <a:t>Használható minden olyan motorban ahol LL-04 vagy LL-12 használata javasolt 5W-30 vagy 5W-40 viszkozitással.</a:t>
            </a:r>
            <a:endParaRPr sz="1400"/>
          </a:p>
          <a:p>
            <a:pPr marL="457200" lvl="0" indent="-317500" algn="l" rtl="0">
              <a:spcBef>
                <a:spcPts val="0"/>
              </a:spcBef>
              <a:spcAft>
                <a:spcPts val="0"/>
              </a:spcAft>
              <a:buSzPts val="1400"/>
              <a:buChar char="●"/>
            </a:pPr>
            <a:r>
              <a:rPr lang="hu" sz="1400"/>
              <a:t>Műszakilag alkalmas a 2004 után gyártott dízel és az LL-04 szabvány használatát javasló benzin motorokban való használatra</a:t>
            </a:r>
            <a:endParaRPr sz="1400"/>
          </a:p>
          <a:p>
            <a:pPr marL="457200" lvl="0" indent="-317500" algn="l" rtl="0">
              <a:spcBef>
                <a:spcPts val="0"/>
              </a:spcBef>
              <a:spcAft>
                <a:spcPts val="0"/>
              </a:spcAft>
              <a:buSzPts val="1400"/>
              <a:buChar char="●"/>
            </a:pPr>
            <a:r>
              <a:rPr lang="hu" sz="1400"/>
              <a:t>A magas HTHS viszkozitás miatt egy optimális választás a jó motorvédelem és az alacsony károsanyag kibocsátás mentén</a:t>
            </a:r>
            <a:endParaRPr sz="1400"/>
          </a:p>
          <a:p>
            <a:pPr marL="457200" lvl="0" indent="0" algn="l" rtl="0">
              <a:spcBef>
                <a:spcPts val="0"/>
              </a:spcBef>
              <a:spcAft>
                <a:spcPts val="0"/>
              </a:spcAft>
              <a:buNone/>
            </a:pPr>
            <a:r>
              <a:rPr lang="hu" sz="1400"/>
              <a:t> </a:t>
            </a:r>
            <a:endParaRPr sz="1400"/>
          </a:p>
        </p:txBody>
      </p:sp>
      <p:pic>
        <p:nvPicPr>
          <p:cNvPr id="181" name="Google Shape;181;p26"/>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82" name="Google Shape;182;p26"/>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48053"/>
            <a:ext cx="9144000" cy="34473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7"/>
          <p:cNvSpPr txBox="1">
            <a:spLocks noGrp="1"/>
          </p:cNvSpPr>
          <p:nvPr>
            <p:ph type="ctrTitle"/>
          </p:nvPr>
        </p:nvSpPr>
        <p:spPr>
          <a:xfrm>
            <a:off x="729450" y="1322450"/>
            <a:ext cx="7688100" cy="276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a:t>BMW LL-22 FE++</a:t>
            </a:r>
            <a:endParaRPr sz="1400"/>
          </a:p>
          <a:p>
            <a:pPr marL="457200" lvl="0" indent="-317500" algn="l" rtl="0">
              <a:spcBef>
                <a:spcPts val="0"/>
              </a:spcBef>
              <a:spcAft>
                <a:spcPts val="0"/>
              </a:spcAft>
              <a:buSzPts val="1400"/>
              <a:buChar char="●"/>
            </a:pPr>
            <a:r>
              <a:rPr lang="hu" sz="1400"/>
              <a:t>0W-12</a:t>
            </a:r>
            <a:endParaRPr sz="1400"/>
          </a:p>
          <a:p>
            <a:pPr marL="457200" lvl="0" indent="-317500" algn="l" rtl="0">
              <a:spcBef>
                <a:spcPts val="0"/>
              </a:spcBef>
              <a:spcAft>
                <a:spcPts val="0"/>
              </a:spcAft>
              <a:buSzPts val="1400"/>
              <a:buChar char="●"/>
            </a:pPr>
            <a:r>
              <a:rPr lang="hu" sz="1400"/>
              <a:t>ACEA C5</a:t>
            </a:r>
            <a:endParaRPr sz="1400"/>
          </a:p>
          <a:p>
            <a:pPr marL="457200" lvl="0" indent="-317500" algn="l" rtl="0">
              <a:spcBef>
                <a:spcPts val="0"/>
              </a:spcBef>
              <a:spcAft>
                <a:spcPts val="0"/>
              </a:spcAft>
              <a:buSzPts val="1400"/>
              <a:buChar char="●"/>
            </a:pPr>
            <a:r>
              <a:rPr lang="hu" sz="1400"/>
              <a:t>Alacsony SAPS</a:t>
            </a:r>
            <a:endParaRPr sz="1400"/>
          </a:p>
          <a:p>
            <a:pPr marL="457200" lvl="0" indent="-317500" algn="l" rtl="0">
              <a:spcBef>
                <a:spcPts val="0"/>
              </a:spcBef>
              <a:spcAft>
                <a:spcPts val="0"/>
              </a:spcAft>
              <a:buSzPts val="1400"/>
              <a:buChar char="●"/>
            </a:pPr>
            <a:r>
              <a:rPr lang="hu" sz="1400"/>
              <a:t>2.0=&lt; HTHS &lt;=2.3</a:t>
            </a:r>
            <a:endParaRPr sz="1400"/>
          </a:p>
          <a:p>
            <a:pPr marL="457200" lvl="0" indent="-317500" algn="l" rtl="0">
              <a:spcBef>
                <a:spcPts val="0"/>
              </a:spcBef>
              <a:spcAft>
                <a:spcPts val="0"/>
              </a:spcAft>
              <a:buSzPts val="1400"/>
              <a:buChar char="●"/>
            </a:pPr>
            <a:r>
              <a:rPr lang="hu" sz="1400"/>
              <a:t>2023-tól gyártott B58 és B48 mild hibridekhez</a:t>
            </a:r>
            <a:endParaRPr sz="1400"/>
          </a:p>
          <a:p>
            <a:pPr marL="457200" lvl="0" indent="-317500" algn="l" rtl="0">
              <a:spcBef>
                <a:spcPts val="0"/>
              </a:spcBef>
              <a:spcAft>
                <a:spcPts val="0"/>
              </a:spcAft>
              <a:buSzPts val="1400"/>
              <a:buChar char="●"/>
            </a:pPr>
            <a:r>
              <a:rPr lang="hu" sz="1400"/>
              <a:t>Az új bevonatos csapágyakkal való kompatibilitás</a:t>
            </a:r>
            <a:endParaRPr sz="1400"/>
          </a:p>
        </p:txBody>
      </p:sp>
      <p:pic>
        <p:nvPicPr>
          <p:cNvPr id="188" name="Google Shape;188;p27"/>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89" name="Google Shape;189;p27"/>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98281"/>
            <a:ext cx="9144000" cy="37469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9"/>
          <p:cNvSpPr txBox="1">
            <a:spLocks noGrp="1"/>
          </p:cNvSpPr>
          <p:nvPr>
            <p:ph type="ctrTitle"/>
          </p:nvPr>
        </p:nvSpPr>
        <p:spPr>
          <a:xfrm>
            <a:off x="4112833" y="1255650"/>
            <a:ext cx="2993819" cy="1887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Hogyan készül a motorolaj?</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Receptúra (adalékgyártók)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Alapolaj</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Adalékok / adalék-csomagok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Gyártástechnológia</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Minőségbiztosítás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Elosztás</a:t>
            </a:r>
            <a:endParaRPr sz="1400" b="0" dirty="0">
              <a:latin typeface="+mn-lt"/>
            </a:endParaRPr>
          </a:p>
        </p:txBody>
      </p:sp>
      <p:pic>
        <p:nvPicPr>
          <p:cNvPr id="202" name="Google Shape;202;p29"/>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03" name="Google Shape;203;p29"/>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457951" y="1385072"/>
            <a:ext cx="2769230" cy="1384995"/>
          </a:xfrm>
          <a:prstGeom prst="rect">
            <a:avLst/>
          </a:prstGeom>
          <a:noFill/>
        </p:spPr>
        <p:txBody>
          <a:bodyPr wrap="square" rtlCol="0">
            <a:spAutoFit/>
          </a:bodyPr>
          <a:lstStyle/>
          <a:p>
            <a:r>
              <a:rPr lang="hu-HU" b="1" dirty="0"/>
              <a:t>Hogyan készül a bableves?</a:t>
            </a:r>
            <a:endParaRPr lang="hu-HU" dirty="0"/>
          </a:p>
          <a:p>
            <a:pPr marL="285750" lvl="0" indent="-285750">
              <a:buFont typeface="Arial" panose="020B0604020202020204" pitchFamily="34" charset="0"/>
              <a:buChar char="•"/>
            </a:pPr>
            <a:r>
              <a:rPr lang="hu-HU" dirty="0"/>
              <a:t>Receptkönyv</a:t>
            </a:r>
          </a:p>
          <a:p>
            <a:pPr marL="285750" lvl="0" indent="-285750">
              <a:buFont typeface="Arial" panose="020B0604020202020204" pitchFamily="34" charset="0"/>
              <a:buChar char="•"/>
            </a:pPr>
            <a:r>
              <a:rPr lang="hu-HU" dirty="0"/>
              <a:t>Alapanyagok</a:t>
            </a:r>
          </a:p>
          <a:p>
            <a:pPr marL="285750" lvl="0" indent="-285750">
              <a:buFont typeface="Arial" panose="020B0604020202020204" pitchFamily="34" charset="0"/>
              <a:buChar char="•"/>
            </a:pPr>
            <a:r>
              <a:rPr lang="hu-HU" dirty="0"/>
              <a:t>Konyha</a:t>
            </a:r>
          </a:p>
          <a:p>
            <a:pPr marL="285750" lvl="0" indent="-285750">
              <a:buFont typeface="Arial" panose="020B0604020202020204" pitchFamily="34" charset="0"/>
              <a:buChar char="•"/>
            </a:pPr>
            <a:r>
              <a:rPr lang="hu-HU" dirty="0"/>
              <a:t>Tapasztalat</a:t>
            </a:r>
          </a:p>
          <a:p>
            <a:pPr marL="285750" lvl="0" indent="-285750">
              <a:buFont typeface="Arial" panose="020B0604020202020204" pitchFamily="34" charset="0"/>
              <a:buChar char="•"/>
            </a:pPr>
            <a:r>
              <a:rPr lang="hu-HU" dirty="0"/>
              <a:t>Ebédlő</a:t>
            </a:r>
          </a:p>
        </p:txBody>
      </p:sp>
      <p:sp>
        <p:nvSpPr>
          <p:cNvPr id="3" name="Szövegdoboz 2"/>
          <p:cNvSpPr txBox="1"/>
          <p:nvPr/>
        </p:nvSpPr>
        <p:spPr>
          <a:xfrm>
            <a:off x="457951" y="2960771"/>
            <a:ext cx="5937544" cy="2031325"/>
          </a:xfrm>
          <a:prstGeom prst="rect">
            <a:avLst/>
          </a:prstGeom>
          <a:noFill/>
        </p:spPr>
        <p:txBody>
          <a:bodyPr wrap="square" rtlCol="0">
            <a:spAutoFit/>
          </a:bodyPr>
          <a:lstStyle/>
          <a:p>
            <a:pPr lvl="0"/>
            <a:r>
              <a:rPr lang="hu-HU" b="1" dirty="0"/>
              <a:t>Mitől jó egy motorolaj</a:t>
            </a:r>
          </a:p>
          <a:p>
            <a:pPr marL="425450" lvl="0" indent="-285750">
              <a:buSzPts val="1400"/>
              <a:buFont typeface="Arial" panose="020B0604020202020204" pitchFamily="34" charset="0"/>
              <a:buChar char="•"/>
            </a:pPr>
            <a:r>
              <a:rPr lang="hu-HU" dirty="0"/>
              <a:t>Jó minőségű alapolaj</a:t>
            </a:r>
          </a:p>
          <a:p>
            <a:pPr marL="425450" lvl="0" indent="-285750">
              <a:buSzPts val="1400"/>
              <a:buFont typeface="Arial" panose="020B0604020202020204" pitchFamily="34" charset="0"/>
              <a:buChar char="•"/>
            </a:pPr>
            <a:r>
              <a:rPr lang="hu-HU" dirty="0"/>
              <a:t>Jó minőségű modern adalékok</a:t>
            </a:r>
          </a:p>
          <a:p>
            <a:pPr marL="425450" lvl="0" indent="-285750">
              <a:buSzPts val="1400"/>
              <a:buFont typeface="Arial" panose="020B0604020202020204" pitchFamily="34" charset="0"/>
              <a:buChar char="•"/>
            </a:pPr>
            <a:r>
              <a:rPr lang="hu-HU" dirty="0"/>
              <a:t>Friss receptúra</a:t>
            </a:r>
          </a:p>
          <a:p>
            <a:pPr marL="425450" lvl="0" indent="-285750">
              <a:buSzPts val="1400"/>
              <a:buFont typeface="Arial" panose="020B0604020202020204" pitchFamily="34" charset="0"/>
              <a:buChar char="•"/>
            </a:pPr>
            <a:r>
              <a:rPr lang="hu-HU" dirty="0"/>
              <a:t>Fiatal gyártósor és ellenőrzött gyártásfolyamat</a:t>
            </a:r>
          </a:p>
          <a:p>
            <a:pPr marL="425450" lvl="0" indent="-285750">
              <a:buSzPts val="1400"/>
              <a:buFont typeface="Arial" panose="020B0604020202020204" pitchFamily="34" charset="0"/>
              <a:buChar char="•"/>
            </a:pPr>
            <a:r>
              <a:rPr lang="hu-HU" dirty="0"/>
              <a:t>Alapolaj és adalékok szinergiája</a:t>
            </a:r>
          </a:p>
          <a:p>
            <a:pPr marL="425450" lvl="0" indent="-285750">
              <a:buSzPts val="1400"/>
              <a:buFont typeface="Arial" panose="020B0604020202020204" pitchFamily="34" charset="0"/>
              <a:buChar char="•"/>
            </a:pPr>
            <a:r>
              <a:rPr lang="hu-HU" dirty="0"/>
              <a:t>Megfelelő mennyiségű és arányú adalékok</a:t>
            </a:r>
          </a:p>
          <a:p>
            <a:pPr marL="425450" lvl="0" indent="-285750">
              <a:buSzPts val="1400"/>
              <a:buFont typeface="Arial" panose="020B0604020202020204" pitchFamily="34" charset="0"/>
              <a:buChar char="•"/>
            </a:pPr>
            <a:r>
              <a:rPr lang="hu-HU" dirty="0"/>
              <a:t>Nem túl sok adalék</a:t>
            </a:r>
          </a:p>
          <a:p>
            <a:pPr marL="425450" lvl="0" indent="-285750">
              <a:buSzPts val="1400"/>
              <a:buFont typeface="Arial" panose="020B0604020202020204" pitchFamily="34" charset="0"/>
              <a:buChar char="•"/>
            </a:pPr>
            <a:r>
              <a:rPr lang="hu-HU" dirty="0"/>
              <a:t>Jó kapcsolat a gépgyártókkal (visszajelzés)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13"/>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87" name="Google Shape;87;p13"/>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88" name="Google Shape;88;p13"/>
          <p:cNvSpPr txBox="1"/>
          <p:nvPr/>
        </p:nvSpPr>
        <p:spPr>
          <a:xfrm>
            <a:off x="2532425" y="2178525"/>
            <a:ext cx="4530000" cy="52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sp>
        <p:nvSpPr>
          <p:cNvPr id="89" name="Google Shape;89;p13"/>
          <p:cNvSpPr txBox="1"/>
          <p:nvPr/>
        </p:nvSpPr>
        <p:spPr>
          <a:xfrm>
            <a:off x="1911125" y="2147050"/>
            <a:ext cx="4530000" cy="52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accent1"/>
              </a:solidFill>
              <a:latin typeface="Lato"/>
              <a:ea typeface="Lato"/>
              <a:cs typeface="Lato"/>
              <a:sym typeface="Lato"/>
            </a:endParaRPr>
          </a:p>
        </p:txBody>
      </p:sp>
      <p:pic>
        <p:nvPicPr>
          <p:cNvPr id="3" name="Kép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604996" y="-1553102"/>
            <a:ext cx="4141612" cy="8522929"/>
          </a:xfrm>
          <a:prstGeom prst="rect">
            <a:avLst/>
          </a:prstGeom>
        </p:spPr>
      </p:pic>
      <p:pic>
        <p:nvPicPr>
          <p:cNvPr id="5" name="Kép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543" y="487675"/>
            <a:ext cx="7196726" cy="4497954"/>
          </a:xfrm>
          <a:prstGeom prst="rect">
            <a:avLst/>
          </a:prstGeom>
        </p:spPr>
      </p:pic>
      <p:pic>
        <p:nvPicPr>
          <p:cNvPr id="6" name="Kép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2312" y="0"/>
            <a:ext cx="3857625" cy="5143500"/>
          </a:xfrm>
          <a:prstGeom prst="rect">
            <a:avLst/>
          </a:prstGeom>
        </p:spPr>
      </p:pic>
    </p:spTree>
    <p:extLst>
      <p:ext uri="{BB962C8B-B14F-4D97-AF65-F5344CB8AC3E}">
        <p14:creationId xmlns:p14="http://schemas.microsoft.com/office/powerpoint/2010/main" val="101404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ctrTitle"/>
          </p:nvPr>
        </p:nvSpPr>
        <p:spPr>
          <a:xfrm>
            <a:off x="544966" y="1410681"/>
            <a:ext cx="7688100" cy="1664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Kiknek a motorolajait vehetjük meg?</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Olajtársaságok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Kenőanyag gyártók (keverő üzemek)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márkás termékek (private label)</a:t>
            </a:r>
            <a:endParaRPr sz="1400" b="0" dirty="0">
              <a:latin typeface="+mn-lt"/>
            </a:endParaRPr>
          </a:p>
        </p:txBody>
      </p:sp>
      <p:pic>
        <p:nvPicPr>
          <p:cNvPr id="216" name="Google Shape;216;p31"/>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17" name="Google Shape;217;p31"/>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2"/>
          <p:cNvSpPr txBox="1">
            <a:spLocks noGrp="1"/>
          </p:cNvSpPr>
          <p:nvPr>
            <p:ph type="ctrTitle"/>
          </p:nvPr>
        </p:nvSpPr>
        <p:spPr>
          <a:xfrm>
            <a:off x="569029" y="1362554"/>
            <a:ext cx="6000213" cy="339392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Olajtársaságok</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Shell, Mobil, BP, Total, Petronas, Q8, Agip stb.</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Több kenőanyag márkájuk is van (BP vs. Castrol vs. Aral)</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kitermelés és finomítás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alapolaj</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Sok esetben saját adalék fejlesztés és gyártás (Infenium, Oronite)</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receptura</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fékpadi tesztek (tartós extrém, nagyvárosi, boltbajárós, anyataxi)</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Túltejesítik az iparági szabványokat</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 gépgyártóknál  engedélyeztetett motorolajok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Közös együttműködés az egyes gépgyártókkal</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Nagy múltú termékgyártás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Minőségbiztosítás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Egy nevük van</a:t>
            </a:r>
            <a:endParaRPr sz="1400" b="0" dirty="0">
              <a:latin typeface="+mn-lt"/>
            </a:endParaRPr>
          </a:p>
        </p:txBody>
      </p:sp>
      <p:pic>
        <p:nvPicPr>
          <p:cNvPr id="223" name="Google Shape;223;p32"/>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24" name="Google Shape;224;p32"/>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ctrTitle"/>
          </p:nvPr>
        </p:nvSpPr>
        <p:spPr>
          <a:xfrm>
            <a:off x="496839" y="1386619"/>
            <a:ext cx="7688100" cy="3129000"/>
          </a:xfrm>
          <a:prstGeom prst="rect">
            <a:avLst/>
          </a:prstGeom>
        </p:spPr>
        <p:txBody>
          <a:bodyPr spcFirstLastPara="1" wrap="square" lIns="91425" tIns="91425" rIns="91425" bIns="91425" anchor="t" anchorCtr="0">
            <a:normAutofit/>
          </a:bodyPr>
          <a:lstStyle/>
          <a:p>
            <a:pPr lvl="0" algn="l" rtl="0">
              <a:spcBef>
                <a:spcPts val="0"/>
              </a:spcBef>
              <a:spcAft>
                <a:spcPts val="0"/>
              </a:spcAft>
            </a:pPr>
            <a:r>
              <a:rPr lang="hu" sz="1400" dirty="0">
                <a:latin typeface="+mn-lt"/>
              </a:rPr>
              <a:t>Nagy múltú kenőanyag gyártók (keverő üzemek)</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Motul, Ravenol, Fuchs, Liqui Moly, Valvoline, Motorex, Eurol, Selenia</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Saját K+F</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Bizonyos termékek esetében saját receptura</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Korlátozottan saját fékpadi tesztek (tartós extrém, nagyvárosi, boltbajárós, anyataxi)</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Túltejesítik az iparági szabványokat</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 gépgyártóknál  engedélyeztetett motorolajok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Közös együttműködés az egyes gépgyártókkal</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Minőségi alapolaj (Shell, Mobil, BP)</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minőségi adalékok (Lubrizol, Incenium, Oronine, Afton, BASF)</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Nagy múlt a motorolaj fejlesztés és gyártás terén</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Jó kapcsolat a gépgyártókkal</a:t>
            </a:r>
            <a:endParaRPr sz="1400" b="0" dirty="0">
              <a:latin typeface="+mn-lt"/>
            </a:endParaRPr>
          </a:p>
        </p:txBody>
      </p:sp>
      <p:pic>
        <p:nvPicPr>
          <p:cNvPr id="230" name="Google Shape;230;p33"/>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31" name="Google Shape;231;p33"/>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4"/>
          <p:cNvSpPr txBox="1">
            <a:spLocks noGrp="1"/>
          </p:cNvSpPr>
          <p:nvPr>
            <p:ph type="ctrTitle"/>
          </p:nvPr>
        </p:nvSpPr>
        <p:spPr>
          <a:xfrm>
            <a:off x="496840" y="1370576"/>
            <a:ext cx="7688100" cy="2523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Kevésbé ismert kenőanyag gyártók (46 kenőanyag gyártó van németországban)</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SCT (Mannol), Avista, Rhenus Lub, Wolf, Parnalub, Mabanol, Comma, Oleoblitz, </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Nincs saját K+F, vagy csak minimális ami van</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Többnyire vásárolt recepturák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Sokszor nem rendelkeznek a gépgyártók jóváhagyásaival, csak teljesítik azt</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Középáras vagy olcsó alapolajok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Középáras vagy olcsó adalékok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Egyszerű vagy akár régi gyártósor</a:t>
            </a:r>
            <a:endParaRPr sz="1400" b="0" dirty="0">
              <a:latin typeface="+mn-lt"/>
            </a:endParaRPr>
          </a:p>
        </p:txBody>
      </p:sp>
      <p:pic>
        <p:nvPicPr>
          <p:cNvPr id="237" name="Google Shape;237;p34"/>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38" name="Google Shape;238;p34"/>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5"/>
          <p:cNvSpPr txBox="1">
            <a:spLocks noGrp="1"/>
          </p:cNvSpPr>
          <p:nvPr>
            <p:ph type="ctrTitle"/>
          </p:nvPr>
        </p:nvSpPr>
        <p:spPr>
          <a:xfrm>
            <a:off x="561008" y="1346513"/>
            <a:ext cx="7688100" cy="2295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Private Label - saját márkás motorolajok</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A.Z. Meisterteile, Würtemberger, Starline, Eneos, Xado, Totachi</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Bérgyártás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Nem tudni, hogy ki a valós gyártó</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Nem tudni, hogy miből készül az adott termék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Nem rendelkeznek gépgyártói jóváhagyással</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“Csak” Meet the requirements nem pedig “Approwed”</a:t>
            </a:r>
            <a:endParaRPr sz="1400" b="0" dirty="0">
              <a:latin typeface="+mn-lt"/>
            </a:endParaRPr>
          </a:p>
          <a:p>
            <a:pPr marL="0" lvl="0" indent="0" algn="l" rtl="0">
              <a:spcBef>
                <a:spcPts val="0"/>
              </a:spcBef>
              <a:spcAft>
                <a:spcPts val="0"/>
              </a:spcAft>
              <a:buNone/>
            </a:pPr>
            <a:endParaRPr sz="1400" dirty="0"/>
          </a:p>
        </p:txBody>
      </p:sp>
      <p:pic>
        <p:nvPicPr>
          <p:cNvPr id="244" name="Google Shape;244;p35"/>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45" name="Google Shape;245;p35"/>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6"/>
          <p:cNvSpPr txBox="1">
            <a:spLocks noGrp="1"/>
          </p:cNvSpPr>
          <p:nvPr>
            <p:ph type="ctrTitle"/>
          </p:nvPr>
        </p:nvSpPr>
        <p:spPr>
          <a:xfrm>
            <a:off x="536945" y="1442765"/>
            <a:ext cx="2663455" cy="43416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Melyik a legjobb motorolaj?</a:t>
            </a:r>
            <a:endParaRPr sz="1400" dirty="0">
              <a:latin typeface="+mn-lt"/>
            </a:endParaRPr>
          </a:p>
          <a:p>
            <a:pPr marL="0" lvl="0" indent="0" algn="l" rtl="0">
              <a:spcBef>
                <a:spcPts val="0"/>
              </a:spcBef>
              <a:spcAft>
                <a:spcPts val="0"/>
              </a:spcAft>
              <a:buNone/>
            </a:pPr>
            <a:endParaRPr sz="1400" dirty="0"/>
          </a:p>
        </p:txBody>
      </p:sp>
      <p:pic>
        <p:nvPicPr>
          <p:cNvPr id="251" name="Google Shape;251;p36"/>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52" name="Google Shape;252;p36"/>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641686" y="2064041"/>
            <a:ext cx="7820526" cy="954107"/>
          </a:xfrm>
          <a:prstGeom prst="rect">
            <a:avLst/>
          </a:prstGeom>
          <a:noFill/>
        </p:spPr>
        <p:txBody>
          <a:bodyPr wrap="square" rtlCol="0">
            <a:spAutoFit/>
          </a:bodyPr>
          <a:lstStyle/>
          <a:p>
            <a:r>
              <a:rPr lang="hu" dirty="0">
                <a:highlight>
                  <a:srgbClr val="E9EDEE"/>
                </a:highlight>
              </a:rPr>
              <a:t>Bármelyik ismert, nagy múltú olajtársaság, vagy kenőanyag gyártó motorolaja, aminek a viszkozitása megegyezik a gyártó álta, az adott használathoz előírt viszkozitással, rendelkezik a gyártó által szükésges szabvánnyal, vagy szabvány hiányában legalább az előírt teljesítményszinttel és időben le van cserélve!</a:t>
            </a:r>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8" name="Google Shape;258;p37"/>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59" name="Google Shape;259;p37"/>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3" name="Szövegdoboz 2"/>
          <p:cNvSpPr txBox="1"/>
          <p:nvPr/>
        </p:nvSpPr>
        <p:spPr>
          <a:xfrm>
            <a:off x="505327" y="1387642"/>
            <a:ext cx="8229600" cy="2031325"/>
          </a:xfrm>
          <a:prstGeom prst="rect">
            <a:avLst/>
          </a:prstGeom>
          <a:noFill/>
        </p:spPr>
        <p:txBody>
          <a:bodyPr wrap="square" rtlCol="0">
            <a:spAutoFit/>
          </a:bodyPr>
          <a:lstStyle/>
          <a:p>
            <a:r>
              <a:rPr lang="hu-HU" b="1" dirty="0" smtClean="0"/>
              <a:t>Olajcsere</a:t>
            </a:r>
            <a:endParaRPr lang="hu-HU" sz="1100" b="1" dirty="0"/>
          </a:p>
          <a:p>
            <a:pPr lvl="0"/>
            <a:r>
              <a:rPr lang="hu-HU" dirty="0"/>
              <a:t>Olajcsere intervallum meghatározása</a:t>
            </a:r>
            <a:endParaRPr lang="hu-HU" sz="1100" dirty="0"/>
          </a:p>
          <a:p>
            <a:pPr marL="285750" lvl="1" indent="-285750">
              <a:buFont typeface="Arial" panose="020B0604020202020204" pitchFamily="34" charset="0"/>
              <a:buChar char="•"/>
            </a:pPr>
            <a:r>
              <a:rPr lang="hu-HU" dirty="0"/>
              <a:t>marketing</a:t>
            </a:r>
            <a:endParaRPr lang="hu-HU" sz="1100" dirty="0"/>
          </a:p>
          <a:p>
            <a:pPr marL="285750" lvl="1" indent="-285750">
              <a:buFont typeface="Arial" panose="020B0604020202020204" pitchFamily="34" charset="0"/>
              <a:buChar char="•"/>
            </a:pPr>
            <a:r>
              <a:rPr lang="hu-HU" dirty="0"/>
              <a:t>legkevesebb igénybevételt jelentő használat </a:t>
            </a:r>
            <a:r>
              <a:rPr lang="hu-HU" dirty="0" err="1" smtClean="0"/>
              <a:t>mellettkilométer</a:t>
            </a:r>
            <a:r>
              <a:rPr lang="hu-HU" dirty="0" smtClean="0"/>
              <a:t> </a:t>
            </a:r>
            <a:r>
              <a:rPr lang="hu-HU" dirty="0"/>
              <a:t>vs. üzemóra: 30.000 km = 300 üzemóra (100km/h)</a:t>
            </a:r>
            <a:endParaRPr lang="hu-HU" sz="1100" dirty="0"/>
          </a:p>
          <a:p>
            <a:pPr lvl="0"/>
            <a:r>
              <a:rPr lang="hu-HU" dirty="0"/>
              <a:t>Használat függő olajcsere</a:t>
            </a:r>
            <a:endParaRPr lang="hu-HU" sz="1100" dirty="0"/>
          </a:p>
          <a:p>
            <a:pPr marL="285750" lvl="1" indent="-285750">
              <a:buFont typeface="Arial" panose="020B0604020202020204" pitchFamily="34" charset="0"/>
              <a:buChar char="•"/>
            </a:pPr>
            <a:r>
              <a:rPr lang="hu-HU" dirty="0"/>
              <a:t>Városi dugó: 300 óra = 7.500 - 9.000 km (25-20 km/h)</a:t>
            </a:r>
            <a:endParaRPr lang="hu-HU" sz="1100" dirty="0"/>
          </a:p>
          <a:p>
            <a:pPr marL="285750" lvl="1" indent="-285750">
              <a:buFont typeface="Arial" panose="020B0604020202020204" pitchFamily="34" charset="0"/>
              <a:buChar char="•"/>
            </a:pPr>
            <a:r>
              <a:rPr lang="hu-HU" dirty="0"/>
              <a:t>Normál városi: 300 óra = 12.000 km (40 km/h)</a:t>
            </a:r>
            <a:endParaRPr lang="hu-HU" sz="1100" dirty="0"/>
          </a:p>
          <a:p>
            <a:pPr marL="285750" lvl="1" indent="-285750">
              <a:buFont typeface="Arial" panose="020B0604020202020204" pitchFamily="34" charset="0"/>
              <a:buChar char="•"/>
            </a:pPr>
            <a:r>
              <a:rPr lang="hu-HU" dirty="0"/>
              <a:t>Helyközi: 300 óra = 20.000 km (65 km/h)</a:t>
            </a:r>
            <a:endParaRPr lang="hu-HU" sz="1100" dirty="0"/>
          </a:p>
        </p:txBody>
      </p:sp>
      <p:sp>
        <p:nvSpPr>
          <p:cNvPr id="4" name="Szövegdoboz 3"/>
          <p:cNvSpPr txBox="1"/>
          <p:nvPr/>
        </p:nvSpPr>
        <p:spPr>
          <a:xfrm>
            <a:off x="505327" y="3550959"/>
            <a:ext cx="7876673" cy="954107"/>
          </a:xfrm>
          <a:prstGeom prst="rect">
            <a:avLst/>
          </a:prstGeom>
          <a:noFill/>
        </p:spPr>
        <p:txBody>
          <a:bodyPr wrap="square" rtlCol="0">
            <a:spAutoFit/>
          </a:bodyPr>
          <a:lstStyle/>
          <a:p>
            <a:pPr marL="285750" lvl="0" indent="-285750">
              <a:buFont typeface="Arial" panose="020B0604020202020204" pitchFamily="34" charset="0"/>
              <a:buChar char="•"/>
            </a:pPr>
            <a:r>
              <a:rPr lang="hu-HU" dirty="0"/>
              <a:t>Hidegindítások száma</a:t>
            </a:r>
          </a:p>
          <a:p>
            <a:pPr marL="285750" lvl="0" indent="-285750">
              <a:buFont typeface="Arial" panose="020B0604020202020204" pitchFamily="34" charset="0"/>
              <a:buChar char="•"/>
            </a:pPr>
            <a:r>
              <a:rPr lang="hu-HU" dirty="0"/>
              <a:t>stop-start üzemmód</a:t>
            </a:r>
          </a:p>
          <a:p>
            <a:pPr marL="285750" lvl="0" indent="-285750">
              <a:buFont typeface="Arial" panose="020B0604020202020204" pitchFamily="34" charset="0"/>
              <a:buChar char="•"/>
            </a:pPr>
            <a:r>
              <a:rPr lang="hu-HU" dirty="0"/>
              <a:t>folyamatos gyorsítás </a:t>
            </a:r>
            <a:r>
              <a:rPr lang="hu-HU" dirty="0" smtClean="0"/>
              <a:t>– lassítás – </a:t>
            </a:r>
            <a:r>
              <a:rPr lang="hu-HU" dirty="0"/>
              <a:t>n</a:t>
            </a:r>
            <a:r>
              <a:rPr lang="hu-HU" dirty="0" smtClean="0"/>
              <a:t>agyvárosi közlekedés</a:t>
            </a:r>
            <a:endParaRPr lang="hu-HU" dirty="0"/>
          </a:p>
          <a:p>
            <a:pPr marL="285750" indent="-285750">
              <a:buFont typeface="Arial" panose="020B0604020202020204" pitchFamily="34" charset="0"/>
              <a:buChar char="•"/>
            </a:pPr>
            <a:r>
              <a:rPr lang="hu-HU" dirty="0"/>
              <a:t>a motorolaj szintje </a:t>
            </a:r>
            <a:r>
              <a:rPr lang="hu-HU" dirty="0" smtClean="0"/>
              <a:t>– </a:t>
            </a:r>
            <a:r>
              <a:rPr lang="hu-HU" dirty="0"/>
              <a:t>a min és </a:t>
            </a:r>
            <a:r>
              <a:rPr lang="hu-HU" dirty="0" err="1"/>
              <a:t>max</a:t>
            </a:r>
            <a:r>
              <a:rPr lang="hu-HU" dirty="0"/>
              <a:t> közötti mennyiség a teljes töltet kb. 20%-a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42"/>
          <p:cNvSpPr txBox="1">
            <a:spLocks noGrp="1"/>
          </p:cNvSpPr>
          <p:nvPr>
            <p:ph type="subTitle" idx="1"/>
          </p:nvPr>
        </p:nvSpPr>
        <p:spPr>
          <a:xfrm>
            <a:off x="537122" y="1376184"/>
            <a:ext cx="7688100" cy="386958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hu-HU" b="1" dirty="0" smtClean="0"/>
              <a:t>Az olajcserét meghatározó tényezők:</a:t>
            </a:r>
          </a:p>
          <a:p>
            <a:pPr marL="285750" lvl="0" indent="-285750" algn="l" rtl="0">
              <a:spcBef>
                <a:spcPts val="0"/>
              </a:spcBef>
              <a:spcAft>
                <a:spcPts val="0"/>
              </a:spcAft>
              <a:buFont typeface="Arial" panose="020B0604020202020204" pitchFamily="34" charset="0"/>
              <a:buChar char="•"/>
            </a:pPr>
            <a:r>
              <a:rPr lang="hu-HU" dirty="0" smtClean="0"/>
              <a:t>A motortervezés paraméterei</a:t>
            </a:r>
          </a:p>
          <a:p>
            <a:pPr marL="742950" lvl="1" indent="-285750">
              <a:buFont typeface="Arial" panose="020B0604020202020204" pitchFamily="34" charset="0"/>
              <a:buChar char="•"/>
            </a:pPr>
            <a:r>
              <a:rPr lang="hu-HU" dirty="0" smtClean="0"/>
              <a:t>Motorkarakterisztika és a motort érő terhelés</a:t>
            </a:r>
          </a:p>
          <a:p>
            <a:pPr marL="742950" lvl="1" indent="-285750">
              <a:buFont typeface="Arial" panose="020B0604020202020204" pitchFamily="34" charset="0"/>
              <a:buChar char="•"/>
            </a:pPr>
            <a:r>
              <a:rPr lang="hu-HU" dirty="0" smtClean="0"/>
              <a:t>Kenő és szűrőrendszer tervezése, a forgattyúsház szellőzése</a:t>
            </a:r>
          </a:p>
          <a:p>
            <a:pPr marL="285750" indent="-285750">
              <a:buFont typeface="Arial" panose="020B0604020202020204" pitchFamily="34" charset="0"/>
              <a:buChar char="•"/>
            </a:pPr>
            <a:r>
              <a:rPr lang="hu-HU" dirty="0" smtClean="0"/>
              <a:t>A motor műszaki állapota</a:t>
            </a:r>
          </a:p>
          <a:p>
            <a:pPr marL="742950" lvl="1" indent="-285750">
              <a:buFont typeface="Arial" panose="020B0604020202020204" pitchFamily="34" charset="0"/>
              <a:buChar char="•"/>
            </a:pPr>
            <a:r>
              <a:rPr lang="hu-HU" dirty="0" smtClean="0"/>
              <a:t>Futásteljesítény és az alkatrészek kopottsága</a:t>
            </a:r>
          </a:p>
          <a:p>
            <a:pPr marL="742950" lvl="1" indent="-285750">
              <a:buFont typeface="Arial" panose="020B0604020202020204" pitchFamily="34" charset="0"/>
              <a:buChar char="•"/>
            </a:pPr>
            <a:r>
              <a:rPr lang="hu-HU" dirty="0" smtClean="0"/>
              <a:t>Lerakódások a motor alkatrészein és az olajteknőben</a:t>
            </a:r>
          </a:p>
          <a:p>
            <a:pPr marL="285750" indent="-285750">
              <a:buFont typeface="Arial" panose="020B0604020202020204" pitchFamily="34" charset="0"/>
              <a:buChar char="•"/>
            </a:pPr>
            <a:r>
              <a:rPr lang="hu-HU" dirty="0" smtClean="0"/>
              <a:t>Motorolaj üzemi körülményei</a:t>
            </a:r>
          </a:p>
          <a:p>
            <a:pPr marL="742950" lvl="1" indent="-285750">
              <a:buFont typeface="Arial" panose="020B0604020202020204" pitchFamily="34" charset="0"/>
              <a:buChar char="•"/>
            </a:pPr>
            <a:r>
              <a:rPr lang="hu-HU" dirty="0" smtClean="0"/>
              <a:t>Olaj oxidációs termékek</a:t>
            </a:r>
          </a:p>
          <a:p>
            <a:pPr marL="742950" lvl="1" indent="-285750">
              <a:buFont typeface="Arial" panose="020B0604020202020204" pitchFamily="34" charset="0"/>
              <a:buChar char="•"/>
            </a:pPr>
            <a:r>
              <a:rPr lang="hu-HU" dirty="0" smtClean="0"/>
              <a:t>Égési termékek</a:t>
            </a:r>
          </a:p>
          <a:p>
            <a:pPr marL="742950" lvl="1" indent="-285750">
              <a:buFont typeface="Arial" panose="020B0604020202020204" pitchFamily="34" charset="0"/>
              <a:buChar char="•"/>
            </a:pPr>
            <a:r>
              <a:rPr lang="hu-HU" dirty="0" smtClean="0"/>
              <a:t>Az adalékok stabilitása</a:t>
            </a:r>
          </a:p>
          <a:p>
            <a:pPr marL="742950" lvl="1" indent="-285750">
              <a:buFont typeface="Arial" panose="020B0604020202020204" pitchFamily="34" charset="0"/>
              <a:buChar char="•"/>
            </a:pPr>
            <a:r>
              <a:rPr lang="hu-HU" dirty="0" smtClean="0"/>
              <a:t>Tüzelőanyag frakciók és mechanikai szennyeződések a motorolajban</a:t>
            </a:r>
          </a:p>
          <a:p>
            <a:pPr marL="285750" indent="-285750">
              <a:buFont typeface="Arial" panose="020B0604020202020204" pitchFamily="34" charset="0"/>
              <a:buChar char="•"/>
            </a:pPr>
            <a:r>
              <a:rPr lang="hu-HU" dirty="0" smtClean="0"/>
              <a:t>Jármű üzemeltetési körülményei</a:t>
            </a:r>
          </a:p>
          <a:p>
            <a:pPr marL="742950" lvl="1" indent="-285750">
              <a:buFont typeface="Arial" panose="020B0604020202020204" pitchFamily="34" charset="0"/>
              <a:buChar char="•"/>
            </a:pPr>
            <a:r>
              <a:rPr lang="hu-HU" dirty="0" smtClean="0"/>
              <a:t>Friss olaj utántöltésének rendszeressége</a:t>
            </a:r>
          </a:p>
          <a:p>
            <a:pPr marL="742950" lvl="1" indent="-285750">
              <a:buFont typeface="Arial" panose="020B0604020202020204" pitchFamily="34" charset="0"/>
              <a:buChar char="•"/>
            </a:pPr>
            <a:r>
              <a:rPr lang="hu-HU" dirty="0" smtClean="0"/>
              <a:t>Karbantartási ütemterv</a:t>
            </a:r>
          </a:p>
          <a:p>
            <a:pPr marL="742950" lvl="1" indent="-285750">
              <a:buFont typeface="Arial" panose="020B0604020202020204" pitchFamily="34" charset="0"/>
              <a:buChar char="•"/>
            </a:pPr>
            <a:r>
              <a:rPr lang="hu-HU" dirty="0" smtClean="0"/>
              <a:t>Út, környezeti, szezonális és éghajlati viszonyok</a:t>
            </a:r>
          </a:p>
          <a:p>
            <a:pPr marL="742950" lvl="1" indent="-285750">
              <a:buFont typeface="Arial" panose="020B0604020202020204" pitchFamily="34" charset="0"/>
              <a:buChar char="•"/>
            </a:pPr>
            <a:r>
              <a:rPr lang="hu-HU" dirty="0" smtClean="0"/>
              <a:t>Járműhasználat típusa </a:t>
            </a:r>
            <a:endParaRPr dirty="0"/>
          </a:p>
        </p:txBody>
      </p:sp>
      <p:pic>
        <p:nvPicPr>
          <p:cNvPr id="295" name="Google Shape;295;p42"/>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96" name="Google Shape;296;p42"/>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3" name="Google Shape;303;p43"/>
          <p:cNvPicPr preferRelativeResize="0"/>
          <p:nvPr/>
        </p:nvPicPr>
        <p:blipFill>
          <a:blip r:embed="rId5">
            <a:alphaModFix/>
          </a:blip>
          <a:stretch>
            <a:fillRect/>
          </a:stretch>
        </p:blipFill>
        <p:spPr>
          <a:xfrm>
            <a:off x="246775" y="1175200"/>
            <a:ext cx="1884549" cy="80450"/>
          </a:xfrm>
          <a:prstGeom prst="rect">
            <a:avLst/>
          </a:prstGeom>
          <a:noFill/>
          <a:ln>
            <a:noFill/>
          </a:ln>
        </p:spPr>
      </p:pic>
      <p:pic>
        <p:nvPicPr>
          <p:cNvPr id="304" name="Google Shape;304;p43"/>
          <p:cNvPicPr preferRelativeResize="0"/>
          <p:nvPr/>
        </p:nvPicPr>
        <p:blipFill>
          <a:blip r:embed="rId6">
            <a:alphaModFix/>
          </a:blip>
          <a:stretch>
            <a:fillRect/>
          </a:stretch>
        </p:blipFill>
        <p:spPr>
          <a:xfrm>
            <a:off x="131250" y="0"/>
            <a:ext cx="2115600" cy="487675"/>
          </a:xfrm>
          <a:prstGeom prst="rect">
            <a:avLst/>
          </a:prstGeom>
          <a:noFill/>
          <a:ln>
            <a:noFill/>
          </a:ln>
        </p:spPr>
      </p:pic>
      <p:sp>
        <p:nvSpPr>
          <p:cNvPr id="2" name="Szövegdoboz 1"/>
          <p:cNvSpPr txBox="1"/>
          <p:nvPr/>
        </p:nvSpPr>
        <p:spPr>
          <a:xfrm>
            <a:off x="770021" y="1660358"/>
            <a:ext cx="6593472" cy="738664"/>
          </a:xfrm>
          <a:prstGeom prst="rect">
            <a:avLst/>
          </a:prstGeom>
          <a:noFill/>
        </p:spPr>
        <p:txBody>
          <a:bodyPr wrap="none" rtlCol="0">
            <a:spAutoFit/>
          </a:bodyPr>
          <a:lstStyle/>
          <a:p>
            <a:r>
              <a:rPr lang="hu-HU" b="1" dirty="0" smtClean="0"/>
              <a:t>Az üzemeltetéssel és az olajcserével összefüggő egyéb tényezők</a:t>
            </a:r>
          </a:p>
          <a:p>
            <a:pPr marL="285750" indent="-285750">
              <a:buFont typeface="Arial" panose="020B0604020202020204" pitchFamily="34" charset="0"/>
              <a:buChar char="•"/>
            </a:pPr>
            <a:r>
              <a:rPr lang="hu-HU" dirty="0"/>
              <a:t>Tüzelőanyag a </a:t>
            </a:r>
            <a:r>
              <a:rPr lang="hu-HU" dirty="0" smtClean="0"/>
              <a:t>motorolajban</a:t>
            </a:r>
          </a:p>
          <a:p>
            <a:pPr marL="285750" indent="-285750">
              <a:buFont typeface="Arial" panose="020B0604020202020204" pitchFamily="34" charset="0"/>
              <a:buChar char="•"/>
            </a:pPr>
            <a:r>
              <a:rPr lang="hu-HU" dirty="0" smtClean="0"/>
              <a:t>LSPI – Közvetlen befecskendezéses turbó motorok korai halálának egyik oka</a:t>
            </a:r>
          </a:p>
        </p:txBody>
      </p:sp>
      <p:pic>
        <p:nvPicPr>
          <p:cNvPr id="3" name="LSP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txBox="1">
            <a:spLocks noGrp="1"/>
          </p:cNvSpPr>
          <p:nvPr>
            <p:ph type="ctrTitle"/>
          </p:nvPr>
        </p:nvSpPr>
        <p:spPr>
          <a:xfrm>
            <a:off x="729450" y="1322450"/>
            <a:ext cx="7688100" cy="3679500"/>
          </a:xfrm>
          <a:prstGeom prst="rect">
            <a:avLst/>
          </a:prstGeom>
        </p:spPr>
        <p:txBody>
          <a:bodyPr spcFirstLastPara="1" wrap="square" lIns="91425" tIns="91425" rIns="91425" bIns="91425" anchor="t" anchorCtr="0">
            <a:normAutofit/>
          </a:bodyPr>
          <a:lstStyle/>
          <a:p>
            <a:pPr marL="425450" lvl="0" indent="-285750" algn="l" rtl="0">
              <a:spcBef>
                <a:spcPts val="0"/>
              </a:spcBef>
              <a:spcAft>
                <a:spcPts val="0"/>
              </a:spcAft>
              <a:buSzPts val="1400"/>
              <a:buFont typeface="Arial" panose="020B0604020202020204" pitchFamily="34" charset="0"/>
              <a:buChar char="•"/>
            </a:pPr>
            <a:r>
              <a:rPr lang="hu" sz="1400" b="0" dirty="0">
                <a:latin typeface="+mn-lt"/>
              </a:rPr>
              <a:t>Hideg indítás és bemelegítés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Olajfogyasztás</a:t>
            </a:r>
            <a:endParaRPr sz="1400" b="0" dirty="0">
              <a:latin typeface="+mn-lt"/>
            </a:endParaRPr>
          </a:p>
          <a:p>
            <a:pPr marL="882650" lvl="1" indent="-285750" algn="l" rtl="0">
              <a:spcBef>
                <a:spcPts val="0"/>
              </a:spcBef>
              <a:spcAft>
                <a:spcPts val="0"/>
              </a:spcAft>
              <a:buSzPts val="1400"/>
              <a:buFont typeface="Arial" panose="020B0604020202020204" pitchFamily="34" charset="0"/>
              <a:buChar char="•"/>
            </a:pPr>
            <a:r>
              <a:rPr lang="hu" sz="1400" b="0" dirty="0">
                <a:latin typeface="+mn-lt"/>
              </a:rPr>
              <a:t>2000 környéki motorok: az üzemanyag fogyasztás 0,05-0,5%-a (0,4-4dl/1000km)</a:t>
            </a:r>
            <a:endParaRPr sz="1400" b="0" dirty="0">
              <a:latin typeface="+mn-lt"/>
            </a:endParaRPr>
          </a:p>
          <a:p>
            <a:pPr marL="882650" lvl="1" indent="-285750" algn="l" rtl="0">
              <a:spcBef>
                <a:spcPts val="0"/>
              </a:spcBef>
              <a:spcAft>
                <a:spcPts val="0"/>
              </a:spcAft>
              <a:buSzPts val="1400"/>
              <a:buFont typeface="Arial" panose="020B0604020202020204" pitchFamily="34" charset="0"/>
              <a:buChar char="•"/>
            </a:pPr>
            <a:r>
              <a:rPr lang="hu" sz="1400" b="0" dirty="0">
                <a:latin typeface="+mn-lt"/>
              </a:rPr>
              <a:t>modern, az elmúlt 10 évben fejlesztett motorok esetében: az üzemanyag fogyasztás 0,05-0,1% (0,4-0,8 dl/1000km)</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Magas olajfogyasztás vastagabb motorolaj - NE</a:t>
            </a:r>
            <a:endParaRPr sz="1400" b="0" dirty="0">
              <a:latin typeface="+mn-lt"/>
            </a:endParaRPr>
          </a:p>
          <a:p>
            <a:pPr marL="285750" lvl="0" indent="-285750" algn="l" rtl="0">
              <a:spcBef>
                <a:spcPts val="0"/>
              </a:spcBef>
              <a:spcAft>
                <a:spcPts val="0"/>
              </a:spcAft>
              <a:buFont typeface="Arial" panose="020B0604020202020204" pitchFamily="34" charset="0"/>
              <a:buChar char="•"/>
            </a:pPr>
            <a:endParaRPr sz="1400" b="0" dirty="0">
              <a:latin typeface="+mn-lt"/>
            </a:endParaRPr>
          </a:p>
          <a:p>
            <a:pPr lvl="0" algn="l" rtl="0">
              <a:spcBef>
                <a:spcPts val="0"/>
              </a:spcBef>
              <a:spcAft>
                <a:spcPts val="0"/>
              </a:spcAft>
            </a:pPr>
            <a:r>
              <a:rPr lang="hu" sz="1400" dirty="0">
                <a:latin typeface="+mn-lt"/>
              </a:rPr>
              <a:t>Mitől függ, hogy milyen motorolaj használatát írja elő a gépgyártó</a:t>
            </a:r>
            <a:r>
              <a:rPr lang="hu" sz="1400" b="0" dirty="0">
                <a:latin typeface="+mn-lt"/>
              </a:rPr>
              <a:t>:</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csapágyhézagok</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olaj járatok átmérője</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az olajkör sajátossága</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a működés során megtermelt hő amit a motorolaj szállít el a hűtőkre</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károsanyag kibocsátás </a:t>
            </a:r>
            <a:r>
              <a:rPr lang="hu" sz="1400" b="0" dirty="0" smtClean="0">
                <a:latin typeface="+mn-lt"/>
              </a:rPr>
              <a:t>mértéke</a:t>
            </a:r>
            <a:endParaRPr sz="1400" b="0" dirty="0">
              <a:latin typeface="+mn-lt"/>
            </a:endParaRPr>
          </a:p>
        </p:txBody>
      </p:sp>
      <p:pic>
        <p:nvPicPr>
          <p:cNvPr id="265" name="Google Shape;265;p38"/>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66" name="Google Shape;266;p38"/>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a:spLocks noGrp="1"/>
          </p:cNvSpPr>
          <p:nvPr>
            <p:ph type="ctrTitle"/>
          </p:nvPr>
        </p:nvSpPr>
        <p:spPr>
          <a:xfrm>
            <a:off x="494753" y="1447764"/>
            <a:ext cx="7785900" cy="2358300"/>
          </a:xfrm>
          <a:prstGeom prst="rect">
            <a:avLst/>
          </a:prstGeom>
        </p:spPr>
        <p:txBody>
          <a:bodyPr spcFirstLastPara="1" wrap="square" lIns="91425" tIns="91425" rIns="91425" bIns="91425" anchor="t" anchorCtr="0">
            <a:noAutofit/>
          </a:bodyPr>
          <a:lstStyle/>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Miért használunk kenőanyagokat és motorolajat</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Motorolaj feladatai</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Motorolaj alkotóelemei</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Viszkozitás</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smtClean="0">
                <a:solidFill>
                  <a:srgbClr val="000000"/>
                </a:solidFill>
                <a:latin typeface="Arial"/>
                <a:ea typeface="Arial"/>
                <a:cs typeface="Arial"/>
                <a:sym typeface="Arial"/>
              </a:rPr>
              <a:t>Teljesítményszintek</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OEM Gyártói jóváhagyás</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Miért és mikor cseréljük le a motorolajat</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Melyik a legjobb motorolaj</a:t>
            </a:r>
            <a:endParaRPr sz="1400" b="0" dirty="0">
              <a:solidFill>
                <a:srgbClr val="000000"/>
              </a:solidFill>
              <a:latin typeface="Arial"/>
              <a:ea typeface="Arial"/>
              <a:cs typeface="Arial"/>
              <a:sym typeface="Arial"/>
            </a:endParaRPr>
          </a:p>
          <a:p>
            <a:pPr marL="425450" lvl="0" indent="-285750" algn="l" rtl="0">
              <a:lnSpc>
                <a:spcPct val="115000"/>
              </a:lnSpc>
              <a:spcBef>
                <a:spcPts val="0"/>
              </a:spcBef>
              <a:spcAft>
                <a:spcPts val="0"/>
              </a:spcAft>
              <a:buClr>
                <a:srgbClr val="000000"/>
              </a:buClr>
              <a:buSzPts val="1400"/>
              <a:buFont typeface="Arial" panose="020B0604020202020204" pitchFamily="34" charset="0"/>
              <a:buChar char="•"/>
            </a:pPr>
            <a:r>
              <a:rPr lang="hu" sz="1400" b="0" dirty="0">
                <a:solidFill>
                  <a:srgbClr val="000000"/>
                </a:solidFill>
                <a:latin typeface="Arial"/>
                <a:ea typeface="Arial"/>
                <a:cs typeface="Arial"/>
                <a:sym typeface="Arial"/>
              </a:rPr>
              <a:t>Motorolaj használatával kapcsolatos gyakorlati gondolatok</a:t>
            </a:r>
            <a:endParaRPr sz="1400" b="0" dirty="0">
              <a:solidFill>
                <a:srgbClr val="000000"/>
              </a:solidFill>
              <a:latin typeface="Arial"/>
              <a:ea typeface="Arial"/>
              <a:cs typeface="Arial"/>
              <a:sym typeface="Arial"/>
            </a:endParaRPr>
          </a:p>
        </p:txBody>
      </p:sp>
      <p:pic>
        <p:nvPicPr>
          <p:cNvPr id="97" name="Google Shape;97;p14"/>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98" name="Google Shape;98;p14"/>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2" name="Google Shape;272;p39"/>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73" name="Google Shape;273;p39"/>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4" name="Szövegdoboz 3"/>
          <p:cNvSpPr txBox="1"/>
          <p:nvPr/>
        </p:nvSpPr>
        <p:spPr>
          <a:xfrm>
            <a:off x="529390" y="1355558"/>
            <a:ext cx="7323221" cy="3539430"/>
          </a:xfrm>
          <a:prstGeom prst="rect">
            <a:avLst/>
          </a:prstGeom>
          <a:noFill/>
        </p:spPr>
        <p:txBody>
          <a:bodyPr wrap="square" rtlCol="0">
            <a:spAutoFit/>
          </a:bodyPr>
          <a:lstStyle/>
          <a:p>
            <a:r>
              <a:rPr lang="hu-HU" b="1" dirty="0"/>
              <a:t>10W-60 versenyolaj </a:t>
            </a:r>
            <a:r>
              <a:rPr lang="hu-HU" b="1" dirty="0" smtClean="0"/>
              <a:t>használata</a:t>
            </a:r>
            <a:endParaRPr lang="hu-HU" b="1" dirty="0"/>
          </a:p>
          <a:p>
            <a:pPr marL="285750" indent="-285750">
              <a:buFont typeface="Arial" panose="020B0604020202020204" pitchFamily="34" charset="0"/>
              <a:buChar char="•"/>
            </a:pPr>
            <a:r>
              <a:rPr lang="hu-HU" dirty="0"/>
              <a:t>csak ha a csapágyhézag </a:t>
            </a:r>
            <a:r>
              <a:rPr lang="hu-HU" dirty="0" smtClean="0"/>
              <a:t>engedi</a:t>
            </a:r>
          </a:p>
          <a:p>
            <a:pPr marL="285750" indent="-285750">
              <a:buFont typeface="Arial" panose="020B0604020202020204" pitchFamily="34" charset="0"/>
              <a:buChar char="•"/>
            </a:pPr>
            <a:r>
              <a:rPr lang="hu-HU" dirty="0" smtClean="0"/>
              <a:t>Csak, ha erre a viszkozitásra tervezték a motort</a:t>
            </a:r>
            <a:endParaRPr lang="hu-HU" dirty="0"/>
          </a:p>
          <a:p>
            <a:pPr marL="285750" indent="-285750">
              <a:buFont typeface="Arial" panose="020B0604020202020204" pitchFamily="34" charset="0"/>
              <a:buChar char="•"/>
            </a:pPr>
            <a:r>
              <a:rPr lang="hu-HU" dirty="0"/>
              <a:t>csak </a:t>
            </a:r>
            <a:r>
              <a:rPr lang="hu-HU" dirty="0" smtClean="0"/>
              <a:t>olyan vezetési </a:t>
            </a:r>
            <a:r>
              <a:rPr lang="hu-HU" dirty="0"/>
              <a:t>körülmények </a:t>
            </a:r>
            <a:r>
              <a:rPr lang="hu-HU" dirty="0" smtClean="0"/>
              <a:t>között ami indokolja</a:t>
            </a:r>
          </a:p>
          <a:p>
            <a:endParaRPr lang="hu-HU" dirty="0"/>
          </a:p>
          <a:p>
            <a:r>
              <a:rPr lang="hu-HU" b="1" dirty="0"/>
              <a:t>Fékpadi tesztek</a:t>
            </a:r>
          </a:p>
          <a:p>
            <a:pPr marL="285750" indent="-285750">
              <a:buFont typeface="Arial" panose="020B0604020202020204" pitchFamily="34" charset="0"/>
              <a:buChar char="•"/>
            </a:pPr>
            <a:r>
              <a:rPr lang="hu-HU" dirty="0"/>
              <a:t>52 héten keresztül hetente 2 percre beindítva</a:t>
            </a:r>
          </a:p>
          <a:p>
            <a:pPr marL="285750" indent="-285750">
              <a:buFont typeface="Arial" panose="020B0604020202020204" pitchFamily="34" charset="0"/>
              <a:buChar char="•"/>
            </a:pPr>
            <a:r>
              <a:rPr lang="hu-HU" dirty="0"/>
              <a:t>1.000 órán keresztül folyamatosan az ideális fordulatszámon</a:t>
            </a:r>
          </a:p>
          <a:p>
            <a:pPr marL="285750" indent="-285750">
              <a:buFont typeface="Arial" panose="020B0604020202020204" pitchFamily="34" charset="0"/>
              <a:buChar char="•"/>
            </a:pPr>
            <a:r>
              <a:rPr lang="hu-HU" dirty="0"/>
              <a:t>1.000 órán keresztül folyamatosan a maximális fordulatszámon</a:t>
            </a:r>
          </a:p>
          <a:p>
            <a:pPr marL="285750" indent="-285750">
              <a:buFont typeface="Arial" panose="020B0604020202020204" pitchFamily="34" charset="0"/>
              <a:buChar char="•"/>
            </a:pPr>
            <a:r>
              <a:rPr lang="hu-HU" dirty="0"/>
              <a:t>500-1.000 órán keresztül egy adott nagyváros (</a:t>
            </a:r>
            <a:r>
              <a:rPr lang="hu-HU" dirty="0" err="1"/>
              <a:t>Tokia</a:t>
            </a:r>
            <a:r>
              <a:rPr lang="hu-HU" dirty="0"/>
              <a:t>, Berlin, stb.) forgalmát szimulálva</a:t>
            </a:r>
          </a:p>
          <a:p>
            <a:endParaRPr lang="hu-HU" b="1" dirty="0" smtClean="0"/>
          </a:p>
          <a:p>
            <a:r>
              <a:rPr lang="hu-HU" b="1" dirty="0" smtClean="0"/>
              <a:t>Melyik </a:t>
            </a:r>
            <a:r>
              <a:rPr lang="hu-HU" b="1" dirty="0"/>
              <a:t>a legjobb motorolaj?</a:t>
            </a:r>
          </a:p>
          <a:p>
            <a:r>
              <a:rPr lang="hu-HU" b="1" dirty="0"/>
              <a:t>Melyik a </a:t>
            </a:r>
            <a:r>
              <a:rPr lang="hu-HU" b="1" dirty="0" err="1"/>
              <a:t>legrosszab</a:t>
            </a:r>
            <a:r>
              <a:rPr lang="hu-HU" b="1" dirty="0"/>
              <a:t> motorolaj?</a:t>
            </a:r>
          </a:p>
          <a:p>
            <a:r>
              <a:rPr lang="hu-HU" b="1" dirty="0" err="1"/>
              <a:t>Keverhetőek</a:t>
            </a:r>
            <a:r>
              <a:rPr lang="hu-HU" b="1" dirty="0"/>
              <a:t>-e egymással a motorolajok?</a:t>
            </a:r>
          </a:p>
          <a:p>
            <a:r>
              <a:rPr lang="hu-HU" b="1" dirty="0"/>
              <a:t>Alacsony olajnyomás és alacsony olajszint!</a:t>
            </a:r>
          </a:p>
          <a:p>
            <a:r>
              <a:rPr lang="hu-HU" b="1" dirty="0"/>
              <a:t>Motorolaj adalékok és motormosó adalékok! NE HASZNÁLJÁTOK</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33609119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38808266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15422209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1425088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702214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9" name="Google Shape;279;p40"/>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0" name="Google Shape;280;p40"/>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 name="Kép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405" y="0"/>
            <a:ext cx="3635190" cy="5143500"/>
          </a:xfrm>
          <a:prstGeom prst="rect">
            <a:avLst/>
          </a:prstGeom>
        </p:spPr>
      </p:pic>
    </p:spTree>
    <p:extLst>
      <p:ext uri="{BB962C8B-B14F-4D97-AF65-F5344CB8AC3E}">
        <p14:creationId xmlns:p14="http://schemas.microsoft.com/office/powerpoint/2010/main" val="23304174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41"/>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286" name="Google Shape;286;p41"/>
          <p:cNvPicPr preferRelativeResize="0"/>
          <p:nvPr/>
        </p:nvPicPr>
        <p:blipFill>
          <a:blip r:embed="rId4">
            <a:alphaModFix/>
          </a:blip>
          <a:stretch>
            <a:fillRect/>
          </a:stretch>
        </p:blipFill>
        <p:spPr>
          <a:xfrm>
            <a:off x="131250" y="0"/>
            <a:ext cx="2115600" cy="487675"/>
          </a:xfrm>
          <a:prstGeom prst="rect">
            <a:avLst/>
          </a:prstGeom>
          <a:noFill/>
          <a:ln>
            <a:noFill/>
          </a:ln>
        </p:spPr>
      </p:pic>
      <p:pic>
        <p:nvPicPr>
          <p:cNvPr id="287" name="Google Shape;287;p41"/>
          <p:cNvPicPr preferRelativeResize="0"/>
          <p:nvPr/>
        </p:nvPicPr>
        <p:blipFill>
          <a:blip r:embed="rId5">
            <a:alphaModFix/>
          </a:blip>
          <a:stretch>
            <a:fillRect/>
          </a:stretch>
        </p:blipFill>
        <p:spPr>
          <a:xfrm>
            <a:off x="2763450" y="810050"/>
            <a:ext cx="5953051" cy="3968700"/>
          </a:xfrm>
          <a:prstGeom prst="rect">
            <a:avLst/>
          </a:prstGeom>
          <a:noFill/>
          <a:ln>
            <a:noFill/>
          </a:ln>
        </p:spPr>
      </p:pic>
      <p:sp>
        <p:nvSpPr>
          <p:cNvPr id="288" name="Google Shape;288;p41"/>
          <p:cNvSpPr txBox="1"/>
          <p:nvPr/>
        </p:nvSpPr>
        <p:spPr>
          <a:xfrm>
            <a:off x="173050" y="2016950"/>
            <a:ext cx="2485200" cy="155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hu" sz="1700" b="1">
                <a:solidFill>
                  <a:schemeClr val="accent1"/>
                </a:solidFill>
                <a:latin typeface="Raleway"/>
                <a:ea typeface="Raleway"/>
                <a:cs typeface="Raleway"/>
                <a:sym typeface="Raleway"/>
              </a:rPr>
              <a:t>Köszönöm!</a:t>
            </a:r>
            <a:endParaRPr sz="1700" b="1">
              <a:solidFill>
                <a:schemeClr val="accent1"/>
              </a:solidFill>
              <a:latin typeface="Raleway"/>
              <a:ea typeface="Raleway"/>
              <a:cs typeface="Raleway"/>
              <a:sym typeface="Raleway"/>
            </a:endParaRPr>
          </a:p>
          <a:p>
            <a:pPr marL="0" lvl="0" indent="0" algn="ctr" rtl="0">
              <a:spcBef>
                <a:spcPts val="0"/>
              </a:spcBef>
              <a:spcAft>
                <a:spcPts val="0"/>
              </a:spcAft>
              <a:buNone/>
            </a:pPr>
            <a:endParaRPr sz="1300" b="1">
              <a:solidFill>
                <a:schemeClr val="accent1"/>
              </a:solidFill>
              <a:latin typeface="Raleway"/>
              <a:ea typeface="Raleway"/>
              <a:cs typeface="Raleway"/>
              <a:sym typeface="Raleway"/>
            </a:endParaRPr>
          </a:p>
          <a:p>
            <a:pPr marL="0" lvl="0" indent="0" algn="ctr" rtl="0">
              <a:spcBef>
                <a:spcPts val="0"/>
              </a:spcBef>
              <a:spcAft>
                <a:spcPts val="0"/>
              </a:spcAft>
              <a:buNone/>
            </a:pPr>
            <a:r>
              <a:rPr lang="hu" b="1">
                <a:solidFill>
                  <a:schemeClr val="accent1"/>
                </a:solidFill>
                <a:latin typeface="Raleway"/>
                <a:ea typeface="Raleway"/>
                <a:cs typeface="Raleway"/>
                <a:sym typeface="Raleway"/>
              </a:rPr>
              <a:t>Bajomi Vilmos</a:t>
            </a:r>
            <a:endParaRPr b="1">
              <a:solidFill>
                <a:schemeClr val="accent1"/>
              </a:solidFill>
              <a:latin typeface="Raleway"/>
              <a:ea typeface="Raleway"/>
              <a:cs typeface="Raleway"/>
              <a:sym typeface="Raleway"/>
            </a:endParaRPr>
          </a:p>
          <a:p>
            <a:pPr marL="0" lvl="0" indent="0" algn="ctr" rtl="0">
              <a:spcBef>
                <a:spcPts val="0"/>
              </a:spcBef>
              <a:spcAft>
                <a:spcPts val="0"/>
              </a:spcAft>
              <a:buNone/>
            </a:pPr>
            <a:r>
              <a:rPr lang="hu" b="1" u="sng">
                <a:solidFill>
                  <a:schemeClr val="hlink"/>
                </a:solidFill>
                <a:latin typeface="Raleway"/>
                <a:ea typeface="Raleway"/>
                <a:cs typeface="Raleway"/>
                <a:sym typeface="Raleway"/>
                <a:hlinkClick r:id="rId6"/>
              </a:rPr>
              <a:t>olajosvili@gmail.com</a:t>
            </a:r>
            <a:endParaRPr b="1">
              <a:solidFill>
                <a:schemeClr val="accent1"/>
              </a:solidFill>
              <a:latin typeface="Raleway"/>
              <a:ea typeface="Raleway"/>
              <a:cs typeface="Raleway"/>
              <a:sym typeface="Raleway"/>
            </a:endParaRPr>
          </a:p>
          <a:p>
            <a:pPr marL="0" lvl="0" indent="0" algn="ctr" rtl="0">
              <a:spcBef>
                <a:spcPts val="0"/>
              </a:spcBef>
              <a:spcAft>
                <a:spcPts val="0"/>
              </a:spcAft>
              <a:buNone/>
            </a:pPr>
            <a:r>
              <a:rPr lang="hu" b="1">
                <a:solidFill>
                  <a:schemeClr val="accent1"/>
                </a:solidFill>
                <a:latin typeface="Raleway"/>
                <a:ea typeface="Raleway"/>
                <a:cs typeface="Raleway"/>
                <a:sym typeface="Raleway"/>
              </a:rPr>
              <a:t>+3630 285 8781</a:t>
            </a:r>
            <a:endParaRPr b="1">
              <a:solidFill>
                <a:schemeClr val="accent1"/>
              </a:solidFill>
              <a:latin typeface="Raleway"/>
              <a:ea typeface="Raleway"/>
              <a:cs typeface="Raleway"/>
              <a:sym typeface="Raleway"/>
            </a:endParaRPr>
          </a:p>
          <a:p>
            <a:pPr marL="0" lvl="0" indent="0" algn="ctr" rtl="0">
              <a:spcBef>
                <a:spcPts val="0"/>
              </a:spcBef>
              <a:spcAft>
                <a:spcPts val="0"/>
              </a:spcAft>
              <a:buNone/>
            </a:pPr>
            <a:r>
              <a:rPr lang="hu" b="1">
                <a:solidFill>
                  <a:schemeClr val="accent1"/>
                </a:solidFill>
                <a:latin typeface="Raleway"/>
                <a:ea typeface="Raleway"/>
                <a:cs typeface="Raleway"/>
                <a:sym typeface="Raleway"/>
              </a:rPr>
              <a:t>www.olajosvili.hu</a:t>
            </a:r>
            <a:endParaRPr b="1">
              <a:solidFill>
                <a:schemeClr val="accent1"/>
              </a:solidFill>
              <a:latin typeface="Raleway"/>
              <a:ea typeface="Raleway"/>
              <a:cs typeface="Raleway"/>
              <a:sym typeface="Raleway"/>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ctrTitle"/>
          </p:nvPr>
        </p:nvSpPr>
        <p:spPr>
          <a:xfrm>
            <a:off x="475820" y="2336966"/>
            <a:ext cx="5002559" cy="2644108"/>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smtClean="0">
                <a:latin typeface="+mn-lt"/>
              </a:rPr>
              <a:t>Milyen </a:t>
            </a:r>
            <a:r>
              <a:rPr lang="hu" sz="1400" dirty="0">
                <a:latin typeface="+mn-lt"/>
              </a:rPr>
              <a:t>feladatokat lát el a motorolaj?</a:t>
            </a:r>
            <a:endParaRPr sz="1400" dirty="0">
              <a:latin typeface="+mn-lt"/>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Súrlódás szabályozása</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Kopás csökkentése</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Hőmérséklet csökkentése</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A motor tisztítása</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Öregedési és szennyező anyagok lebegésben tartása</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Korrózió védelem</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Savas szennyeződések semlegesítése</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Üzemanyag hatékonyság biztosítása</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Szelepek vezérlése a változó szelep vezérésnél </a:t>
            </a:r>
            <a:endParaRPr sz="1400" b="0" dirty="0">
              <a:solidFill>
                <a:srgbClr val="000000"/>
              </a:solidFill>
              <a:highlight>
                <a:srgbClr val="E9EDEE"/>
              </a:highlight>
              <a:latin typeface="+mn-lt"/>
              <a:ea typeface="Arial"/>
              <a:cs typeface="Arial"/>
              <a:sym typeface="Arial"/>
            </a:endParaRPr>
          </a:p>
          <a:p>
            <a:pPr marL="432118" lvl="0" indent="-285750" algn="just" rtl="0">
              <a:spcBef>
                <a:spcPts val="0"/>
              </a:spcBef>
              <a:spcAft>
                <a:spcPts val="0"/>
              </a:spcAft>
              <a:buClr>
                <a:srgbClr val="000000"/>
              </a:buClr>
              <a:buSzPct val="100000"/>
              <a:buFont typeface="Arial" panose="020B0604020202020204" pitchFamily="34" charset="0"/>
              <a:buChar char="•"/>
            </a:pPr>
            <a:r>
              <a:rPr lang="hu" sz="1400" b="0" dirty="0">
                <a:solidFill>
                  <a:srgbClr val="000000"/>
                </a:solidFill>
                <a:highlight>
                  <a:srgbClr val="E9EDEE"/>
                </a:highlight>
                <a:latin typeface="+mn-lt"/>
                <a:ea typeface="Arial"/>
                <a:cs typeface="Arial"/>
                <a:sym typeface="Arial"/>
              </a:rPr>
              <a:t>Károsanyag kibocsátást csökkentő rendszerek védelme </a:t>
            </a:r>
            <a:endParaRPr sz="1400" b="0" dirty="0">
              <a:solidFill>
                <a:srgbClr val="000000"/>
              </a:solidFill>
              <a:highlight>
                <a:srgbClr val="E9EDEE"/>
              </a:highlight>
              <a:latin typeface="+mn-lt"/>
              <a:ea typeface="Arial"/>
              <a:cs typeface="Arial"/>
              <a:sym typeface="Arial"/>
            </a:endParaRPr>
          </a:p>
          <a:p>
            <a:pPr marL="457200" lvl="0" indent="0" algn="l" rtl="0">
              <a:spcBef>
                <a:spcPts val="0"/>
              </a:spcBef>
              <a:spcAft>
                <a:spcPts val="0"/>
              </a:spcAft>
              <a:buNone/>
            </a:pPr>
            <a:endParaRPr sz="1400" dirty="0">
              <a:highlight>
                <a:srgbClr val="E9EDEE"/>
              </a:highlight>
            </a:endParaRPr>
          </a:p>
        </p:txBody>
      </p:sp>
      <p:pic>
        <p:nvPicPr>
          <p:cNvPr id="104" name="Google Shape;104;p15"/>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05" name="Google Shape;105;p15"/>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475820" y="1426976"/>
            <a:ext cx="6093775" cy="954107"/>
          </a:xfrm>
          <a:prstGeom prst="rect">
            <a:avLst/>
          </a:prstGeom>
          <a:noFill/>
        </p:spPr>
        <p:txBody>
          <a:bodyPr wrap="square" rtlCol="0">
            <a:spAutoFit/>
          </a:bodyPr>
          <a:lstStyle/>
          <a:p>
            <a:pPr lvl="0"/>
            <a:r>
              <a:rPr lang="hu-HU" b="1" dirty="0"/>
              <a:t>Mi a motorolaj?</a:t>
            </a:r>
          </a:p>
          <a:p>
            <a:pPr marL="457200" lvl="0"/>
            <a:r>
              <a:rPr lang="hu-HU" dirty="0"/>
              <a:t>Egy folyadék, amit elsődlegesen a motor alkatrészeinek a kenésére, a </a:t>
            </a:r>
            <a:r>
              <a:rPr lang="hu-HU" dirty="0" smtClean="0"/>
              <a:t>mozgó alkatrészek súrlódásának </a:t>
            </a:r>
            <a:r>
              <a:rPr lang="hu-HU" dirty="0"/>
              <a:t>csökkentésére és hűtésre terveztek</a:t>
            </a:r>
          </a:p>
        </p:txBody>
      </p:sp>
      <p:pic>
        <p:nvPicPr>
          <p:cNvPr id="4" name="Kép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5826" y="794085"/>
            <a:ext cx="6546392"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ctrTitle"/>
          </p:nvPr>
        </p:nvSpPr>
        <p:spPr>
          <a:xfrm>
            <a:off x="420491" y="2527950"/>
            <a:ext cx="6204898" cy="2404997"/>
          </a:xfrm>
          <a:prstGeom prst="rect">
            <a:avLst/>
          </a:prstGeom>
        </p:spPr>
        <p:txBody>
          <a:bodyPr spcFirstLastPara="1" wrap="square" lIns="91425" tIns="91425" rIns="91425" bIns="91425" anchor="t" anchorCtr="0">
            <a:normAutofit/>
          </a:bodyPr>
          <a:lstStyle/>
          <a:p>
            <a:pPr marL="139700" lvl="0" algn="l" rtl="0">
              <a:spcBef>
                <a:spcPts val="0"/>
              </a:spcBef>
              <a:spcAft>
                <a:spcPts val="0"/>
              </a:spcAft>
              <a:buSzPts val="1400"/>
            </a:pPr>
            <a:r>
              <a:rPr lang="hu" sz="1400" dirty="0" smtClean="0">
                <a:latin typeface="+mn-lt"/>
              </a:rPr>
              <a:t>Adalékokból </a:t>
            </a:r>
            <a:r>
              <a:rPr lang="hu" sz="1400" dirty="0">
                <a:latin typeface="+mn-lt"/>
              </a:rPr>
              <a:t>/ Adalékcsomagokból - Feladatuk az alapolaj tulajdonságait feljavítani, pótolni</a:t>
            </a:r>
            <a:endParaRPr sz="1400" dirty="0">
              <a:latin typeface="+mn-lt"/>
            </a:endParaRPr>
          </a:p>
          <a:p>
            <a:pPr marL="882650" indent="-285750">
              <a:buSzPts val="1400"/>
              <a:buFont typeface="Arial" panose="020B0604020202020204" pitchFamily="34" charset="0"/>
              <a:buChar char="•"/>
            </a:pPr>
            <a:r>
              <a:rPr lang="hu" sz="1400" b="0" dirty="0">
                <a:latin typeface="+mn-lt"/>
              </a:rPr>
              <a:t>Viszkozitás módosítók</a:t>
            </a:r>
            <a:endParaRPr sz="1400" b="0" dirty="0">
              <a:latin typeface="+mn-lt"/>
            </a:endParaRPr>
          </a:p>
          <a:p>
            <a:pPr marL="882650" indent="-285750">
              <a:buSzPts val="1400"/>
              <a:buFont typeface="Arial" panose="020B0604020202020204" pitchFamily="34" charset="0"/>
              <a:buChar char="•"/>
            </a:pPr>
            <a:r>
              <a:rPr lang="hu" sz="1400" b="0" dirty="0">
                <a:latin typeface="+mn-lt"/>
              </a:rPr>
              <a:t>Folyáspont módosítók</a:t>
            </a:r>
            <a:endParaRPr sz="1400" b="0" dirty="0">
              <a:latin typeface="+mn-lt"/>
            </a:endParaRPr>
          </a:p>
          <a:p>
            <a:pPr marL="882650" indent="-285750">
              <a:buSzPts val="1400"/>
              <a:buFont typeface="Arial" panose="020B0604020202020204" pitchFamily="34" charset="0"/>
              <a:buChar char="•"/>
            </a:pPr>
            <a:r>
              <a:rPr lang="hu" sz="1400" b="0" dirty="0">
                <a:latin typeface="+mn-lt"/>
              </a:rPr>
              <a:t>Detergens és Diszpergens adalékok (tisztítószerek)</a:t>
            </a:r>
            <a:endParaRPr sz="1400" b="0" dirty="0">
              <a:latin typeface="+mn-lt"/>
            </a:endParaRPr>
          </a:p>
          <a:p>
            <a:pPr marL="882650" indent="-285750">
              <a:buSzPts val="1400"/>
              <a:buFont typeface="Arial" panose="020B0604020202020204" pitchFamily="34" charset="0"/>
              <a:buChar char="•"/>
            </a:pPr>
            <a:r>
              <a:rPr lang="hu" sz="1400" b="0" dirty="0">
                <a:latin typeface="+mn-lt"/>
              </a:rPr>
              <a:t>Korróziógátlók</a:t>
            </a:r>
            <a:endParaRPr sz="1400" b="0" dirty="0">
              <a:latin typeface="+mn-lt"/>
            </a:endParaRPr>
          </a:p>
          <a:p>
            <a:pPr marL="882650" indent="-285750">
              <a:buSzPts val="1400"/>
              <a:buFont typeface="Arial" panose="020B0604020202020204" pitchFamily="34" charset="0"/>
              <a:buChar char="•"/>
            </a:pPr>
            <a:r>
              <a:rPr lang="hu" sz="1400" b="0" dirty="0">
                <a:latin typeface="+mn-lt"/>
              </a:rPr>
              <a:t>Surlódásmodosítók (FM)</a:t>
            </a:r>
            <a:endParaRPr sz="1400" b="0" dirty="0">
              <a:latin typeface="+mn-lt"/>
            </a:endParaRPr>
          </a:p>
          <a:p>
            <a:pPr marL="882650" indent="-285750">
              <a:buSzPts val="1400"/>
              <a:buFont typeface="Arial" panose="020B0604020202020204" pitchFamily="34" charset="0"/>
              <a:buChar char="•"/>
            </a:pPr>
            <a:r>
              <a:rPr lang="hu" sz="1400" b="0" dirty="0">
                <a:latin typeface="+mn-lt"/>
              </a:rPr>
              <a:t>Kopásgátlók (AM)</a:t>
            </a:r>
            <a:endParaRPr sz="1400" b="0" dirty="0">
              <a:latin typeface="+mn-lt"/>
            </a:endParaRPr>
          </a:p>
          <a:p>
            <a:pPr marL="882650" indent="-285750">
              <a:buSzPts val="1400"/>
              <a:buFont typeface="Arial" panose="020B0604020202020204" pitchFamily="34" charset="0"/>
              <a:buChar char="•"/>
            </a:pPr>
            <a:r>
              <a:rPr lang="hu" sz="1400" b="0" dirty="0">
                <a:latin typeface="+mn-lt"/>
              </a:rPr>
              <a:t>Nyomásálló adalékok (EP)</a:t>
            </a:r>
            <a:endParaRPr sz="1400" b="0" dirty="0">
              <a:latin typeface="+mn-lt"/>
            </a:endParaRPr>
          </a:p>
          <a:p>
            <a:pPr marL="882650" indent="-285750">
              <a:buSzPts val="1400"/>
              <a:buFont typeface="Arial" panose="020B0604020202020204" pitchFamily="34" charset="0"/>
              <a:buChar char="•"/>
            </a:pPr>
            <a:r>
              <a:rPr lang="hu" sz="1400" b="0" dirty="0">
                <a:latin typeface="+mn-lt"/>
              </a:rPr>
              <a:t>Oxidációgátlók (Antioxidánsok)</a:t>
            </a:r>
            <a:endParaRPr sz="1400" b="0" dirty="0">
              <a:latin typeface="+mn-lt"/>
            </a:endParaRPr>
          </a:p>
        </p:txBody>
      </p:sp>
      <p:pic>
        <p:nvPicPr>
          <p:cNvPr id="111" name="Google Shape;111;p16"/>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12" name="Google Shape;112;p16"/>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2" name="Szövegdoboz 1"/>
          <p:cNvSpPr txBox="1"/>
          <p:nvPr/>
        </p:nvSpPr>
        <p:spPr>
          <a:xfrm>
            <a:off x="420491" y="1358399"/>
            <a:ext cx="5286166" cy="1169551"/>
          </a:xfrm>
          <a:prstGeom prst="rect">
            <a:avLst/>
          </a:prstGeom>
          <a:noFill/>
        </p:spPr>
        <p:txBody>
          <a:bodyPr wrap="square" rtlCol="0">
            <a:spAutoFit/>
          </a:bodyPr>
          <a:lstStyle/>
          <a:p>
            <a:pPr lvl="0"/>
            <a:r>
              <a:rPr lang="hu-HU" b="1" dirty="0"/>
              <a:t>Miből áll a motorolaj?</a:t>
            </a:r>
          </a:p>
          <a:p>
            <a:pPr marL="139700" lvl="0">
              <a:buSzPts val="1400"/>
            </a:pPr>
            <a:r>
              <a:rPr lang="hu-HU" dirty="0"/>
              <a:t>Alapolajból</a:t>
            </a:r>
          </a:p>
          <a:p>
            <a:pPr marL="882650" indent="-285750">
              <a:buSzPts val="1400"/>
              <a:buFont typeface="Arial" panose="020B0604020202020204" pitchFamily="34" charset="0"/>
              <a:buChar char="•"/>
            </a:pPr>
            <a:r>
              <a:rPr lang="hu-HU" dirty="0"/>
              <a:t>Ásványi</a:t>
            </a:r>
          </a:p>
          <a:p>
            <a:pPr marL="882650" lvl="1" indent="-285750">
              <a:buSzPts val="1400"/>
              <a:buFont typeface="Arial" panose="020B0604020202020204" pitchFamily="34" charset="0"/>
              <a:buChar char="•"/>
            </a:pPr>
            <a:r>
              <a:rPr lang="hu-HU" dirty="0"/>
              <a:t>Rész-szintetikus</a:t>
            </a:r>
          </a:p>
          <a:p>
            <a:pPr marL="882650" lvl="1" indent="-285750">
              <a:buSzPts val="1400"/>
              <a:buFont typeface="Arial" panose="020B0604020202020204" pitchFamily="34" charset="0"/>
              <a:buChar char="•"/>
            </a:pPr>
            <a:r>
              <a:rPr lang="hu-HU" dirty="0"/>
              <a:t>Szintetikus</a:t>
            </a:r>
          </a:p>
        </p:txBody>
      </p:sp>
      <p:pic>
        <p:nvPicPr>
          <p:cNvPr id="4" name="Kép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6851" y="106390"/>
            <a:ext cx="6897150" cy="3646549"/>
          </a:xfrm>
          <a:prstGeom prst="rect">
            <a:avLst/>
          </a:prstGeom>
        </p:spPr>
      </p:pic>
      <p:pic>
        <p:nvPicPr>
          <p:cNvPr id="7" name="Kép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775" y="1583116"/>
            <a:ext cx="4601217" cy="3372321"/>
          </a:xfrm>
          <a:prstGeom prst="rect">
            <a:avLst/>
          </a:prstGeom>
        </p:spPr>
      </p:pic>
      <p:pic>
        <p:nvPicPr>
          <p:cNvPr id="8" name="Kép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65959" y="1225837"/>
            <a:ext cx="4801577" cy="37791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txBox="1">
            <a:spLocks noGrp="1"/>
          </p:cNvSpPr>
          <p:nvPr>
            <p:ph type="ctrTitle"/>
          </p:nvPr>
        </p:nvSpPr>
        <p:spPr>
          <a:xfrm>
            <a:off x="515868" y="1489312"/>
            <a:ext cx="7688100" cy="1664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hu" sz="1400" dirty="0">
                <a:latin typeface="+mn-lt"/>
              </a:rPr>
              <a:t>A motorolaj flakonján található adatok és jelölések</a:t>
            </a:r>
            <a:endParaRPr sz="140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Viszkozitás</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Teljesítményszint</a:t>
            </a:r>
            <a:endParaRPr sz="1400" b="0" dirty="0">
              <a:latin typeface="+mn-lt"/>
            </a:endParaRPr>
          </a:p>
          <a:p>
            <a:pPr marL="425450" lvl="0" indent="-285750" algn="l" rtl="0">
              <a:spcBef>
                <a:spcPts val="0"/>
              </a:spcBef>
              <a:spcAft>
                <a:spcPts val="0"/>
              </a:spcAft>
              <a:buSzPts val="1400"/>
              <a:buFont typeface="Arial" panose="020B0604020202020204" pitchFamily="34" charset="0"/>
              <a:buChar char="•"/>
            </a:pPr>
            <a:r>
              <a:rPr lang="hu" sz="1400" b="0" dirty="0">
                <a:latin typeface="+mn-lt"/>
              </a:rPr>
              <a:t>OEM gyártói </a:t>
            </a:r>
            <a:r>
              <a:rPr lang="hu" sz="1400" b="0" dirty="0" smtClean="0">
                <a:latin typeface="+mn-lt"/>
              </a:rPr>
              <a:t>szabványok</a:t>
            </a:r>
            <a:br>
              <a:rPr lang="hu" sz="1400" b="0" dirty="0" smtClean="0">
                <a:latin typeface="+mn-lt"/>
              </a:rPr>
            </a:br>
            <a:r>
              <a:rPr lang="hu" sz="1400" b="0" dirty="0" smtClean="0">
                <a:latin typeface="+mn-lt"/>
              </a:rPr>
              <a:t>Approved vagy Meet the requirements</a:t>
            </a:r>
            <a:endParaRPr sz="1400" b="0" dirty="0">
              <a:latin typeface="+mn-lt"/>
            </a:endParaRPr>
          </a:p>
        </p:txBody>
      </p:sp>
      <p:pic>
        <p:nvPicPr>
          <p:cNvPr id="118" name="Google Shape;118;p17"/>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19" name="Google Shape;119;p17"/>
          <p:cNvPicPr preferRelativeResize="0"/>
          <p:nvPr/>
        </p:nvPicPr>
        <p:blipFill>
          <a:blip r:embed="rId4">
            <a:alphaModFix/>
          </a:blip>
          <a:stretch>
            <a:fillRect/>
          </a:stretch>
        </p:blipFill>
        <p:spPr>
          <a:xfrm>
            <a:off x="131250" y="0"/>
            <a:ext cx="2115600" cy="48767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5" name="Google Shape;125;p18"/>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26" name="Google Shape;126;p18"/>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4" name="Szövegdoboz 3"/>
          <p:cNvSpPr txBox="1"/>
          <p:nvPr/>
        </p:nvSpPr>
        <p:spPr>
          <a:xfrm>
            <a:off x="547839" y="1507959"/>
            <a:ext cx="6310162" cy="523220"/>
          </a:xfrm>
          <a:prstGeom prst="rect">
            <a:avLst/>
          </a:prstGeom>
          <a:noFill/>
        </p:spPr>
        <p:txBody>
          <a:bodyPr wrap="square" rtlCol="0">
            <a:spAutoFit/>
          </a:bodyPr>
          <a:lstStyle/>
          <a:p>
            <a:r>
              <a:rPr lang="hu-HU" b="1" dirty="0"/>
              <a:t>Viszkozitás - Egy folyadék folyással szembeni ellenállását jelöli</a:t>
            </a:r>
            <a:endParaRPr lang="hu-HU" dirty="0"/>
          </a:p>
          <a:p>
            <a:endParaRPr lang="hu-HU" dirty="0"/>
          </a:p>
        </p:txBody>
      </p:sp>
      <p:sp>
        <p:nvSpPr>
          <p:cNvPr id="5" name="Szövegdoboz 4"/>
          <p:cNvSpPr txBox="1"/>
          <p:nvPr/>
        </p:nvSpPr>
        <p:spPr>
          <a:xfrm>
            <a:off x="547839" y="2031179"/>
            <a:ext cx="6769770" cy="738664"/>
          </a:xfrm>
          <a:prstGeom prst="rect">
            <a:avLst/>
          </a:prstGeom>
          <a:noFill/>
        </p:spPr>
        <p:txBody>
          <a:bodyPr wrap="square" rtlCol="0">
            <a:spAutoFit/>
          </a:bodyPr>
          <a:lstStyle/>
          <a:p>
            <a:pPr lvl="0"/>
            <a:r>
              <a:rPr lang="hu-HU" b="1" dirty="0"/>
              <a:t>Kinematikus viszkozitás </a:t>
            </a:r>
            <a:r>
              <a:rPr lang="hu-HU" dirty="0"/>
              <a:t>- a második szám ami meleg oldali viszkozitást jelöli</a:t>
            </a:r>
          </a:p>
          <a:p>
            <a:pPr marL="285750" lvl="3" indent="-285750">
              <a:buFont typeface="Arial" panose="020B0604020202020204" pitchFamily="34" charset="0"/>
              <a:buChar char="•"/>
            </a:pPr>
            <a:r>
              <a:rPr lang="hu-HU" dirty="0" smtClean="0"/>
              <a:t>A motorolaj </a:t>
            </a:r>
            <a:r>
              <a:rPr lang="hu-HU" dirty="0"/>
              <a:t>a motorolaj üzemmeleg </a:t>
            </a:r>
            <a:r>
              <a:rPr lang="hu-HU" dirty="0" smtClean="0"/>
              <a:t>állapotában </a:t>
            </a:r>
            <a:r>
              <a:rPr lang="hu-HU" dirty="0"/>
              <a:t>(100C) </a:t>
            </a:r>
            <a:r>
              <a:rPr lang="hu-HU" dirty="0" smtClean="0"/>
              <a:t>mérhető viszkozitását jelöli</a:t>
            </a:r>
            <a:endParaRPr lang="hu-HU" dirty="0"/>
          </a:p>
        </p:txBody>
      </p:sp>
      <p:sp>
        <p:nvSpPr>
          <p:cNvPr id="6" name="Szövegdoboz 5"/>
          <p:cNvSpPr txBox="1"/>
          <p:nvPr/>
        </p:nvSpPr>
        <p:spPr>
          <a:xfrm>
            <a:off x="547839" y="2863516"/>
            <a:ext cx="7561445" cy="738664"/>
          </a:xfrm>
          <a:prstGeom prst="rect">
            <a:avLst/>
          </a:prstGeom>
          <a:noFill/>
        </p:spPr>
        <p:txBody>
          <a:bodyPr wrap="square" rtlCol="0">
            <a:spAutoFit/>
          </a:bodyPr>
          <a:lstStyle/>
          <a:p>
            <a:pPr lvl="0"/>
            <a:r>
              <a:rPr lang="hu-HU" b="1" dirty="0"/>
              <a:t>Dinamikus viszkozitás </a:t>
            </a:r>
            <a:r>
              <a:rPr lang="hu-HU" dirty="0"/>
              <a:t>- a motorolaj hidegindítási teljesítményét jelöli</a:t>
            </a:r>
          </a:p>
          <a:p>
            <a:pPr marL="285750" lvl="1" indent="-285750">
              <a:buFont typeface="Arial" panose="020B0604020202020204" pitchFamily="34" charset="0"/>
              <a:buChar char="•"/>
            </a:pPr>
            <a:r>
              <a:rPr lang="hu-HU" dirty="0" smtClean="0"/>
              <a:t>A </a:t>
            </a:r>
            <a:r>
              <a:rPr lang="hu-HU" dirty="0"/>
              <a:t>motorolaj </a:t>
            </a:r>
            <a:r>
              <a:rPr lang="hu-HU" dirty="0" err="1"/>
              <a:t>szivattyúzhatóságát</a:t>
            </a:r>
            <a:r>
              <a:rPr lang="hu-HU" dirty="0"/>
              <a:t> jelöli hideg körülmények között</a:t>
            </a:r>
          </a:p>
          <a:p>
            <a:pPr marL="285750" lvl="1" indent="-285750">
              <a:buFont typeface="Arial" panose="020B0604020202020204" pitchFamily="34" charset="0"/>
              <a:buChar char="•"/>
            </a:pPr>
            <a:r>
              <a:rPr lang="hu-HU" dirty="0" smtClean="0"/>
              <a:t>Arra utal, </a:t>
            </a:r>
            <a:r>
              <a:rPr lang="hu-HU" dirty="0"/>
              <a:t>hogy milyen gyorsan jut el a motorolaj a kritikus kenési pontokhoz hidegen</a:t>
            </a:r>
          </a:p>
        </p:txBody>
      </p:sp>
      <p:sp>
        <p:nvSpPr>
          <p:cNvPr id="7" name="Szövegdoboz 6"/>
          <p:cNvSpPr txBox="1"/>
          <p:nvPr/>
        </p:nvSpPr>
        <p:spPr>
          <a:xfrm>
            <a:off x="547839" y="3769895"/>
            <a:ext cx="7441129" cy="738664"/>
          </a:xfrm>
          <a:prstGeom prst="rect">
            <a:avLst/>
          </a:prstGeom>
          <a:noFill/>
        </p:spPr>
        <p:txBody>
          <a:bodyPr wrap="square" rtlCol="0">
            <a:spAutoFit/>
          </a:bodyPr>
          <a:lstStyle/>
          <a:p>
            <a:pPr lvl="0"/>
            <a:r>
              <a:rPr lang="hu-HU" b="1" dirty="0" smtClean="0"/>
              <a:t>SAE </a:t>
            </a:r>
            <a:r>
              <a:rPr lang="hu-HU" b="1" dirty="0"/>
              <a:t>J300 viszkozitási táblázat</a:t>
            </a:r>
          </a:p>
          <a:p>
            <a:pPr marL="285750" indent="-285750">
              <a:buFont typeface="Arial" panose="020B0604020202020204" pitchFamily="34" charset="0"/>
              <a:buChar char="•"/>
            </a:pPr>
            <a:r>
              <a:rPr lang="hu-HU" dirty="0" smtClean="0"/>
              <a:t>A </a:t>
            </a:r>
            <a:r>
              <a:rPr lang="hu-HU" dirty="0"/>
              <a:t>motorolaj viszkozitása nem egy konkrét viszkozitást jelöl, hanem egy viszkozitási osztályra utal</a:t>
            </a:r>
          </a:p>
        </p:txBody>
      </p:sp>
      <p:pic>
        <p:nvPicPr>
          <p:cNvPr id="8" name="Kép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2274" y="597903"/>
            <a:ext cx="5498645" cy="44483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5" name="Google Shape;195;p28"/>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96" name="Google Shape;196;p28"/>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7" name="Szövegdoboz 6"/>
          <p:cNvSpPr txBox="1"/>
          <p:nvPr/>
        </p:nvSpPr>
        <p:spPr>
          <a:xfrm>
            <a:off x="461210" y="1588168"/>
            <a:ext cx="4632158" cy="738664"/>
          </a:xfrm>
          <a:prstGeom prst="rect">
            <a:avLst/>
          </a:prstGeom>
          <a:noFill/>
        </p:spPr>
        <p:txBody>
          <a:bodyPr wrap="square" rtlCol="0">
            <a:spAutoFit/>
          </a:bodyPr>
          <a:lstStyle/>
          <a:p>
            <a:r>
              <a:rPr lang="hu-HU" b="1" dirty="0"/>
              <a:t>Viszkozitási index </a:t>
            </a:r>
            <a:endParaRPr lang="hu-HU" dirty="0"/>
          </a:p>
          <a:p>
            <a:r>
              <a:rPr lang="hu-HU" dirty="0"/>
              <a:t>A folyadék viszkozitásának változását jelöli a hőmérsékletváltozás függvényében</a:t>
            </a:r>
          </a:p>
        </p:txBody>
      </p:sp>
      <p:sp>
        <p:nvSpPr>
          <p:cNvPr id="8" name="Szövegdoboz 7"/>
          <p:cNvSpPr txBox="1"/>
          <p:nvPr/>
        </p:nvSpPr>
        <p:spPr>
          <a:xfrm>
            <a:off x="461210" y="2695074"/>
            <a:ext cx="5105401" cy="1600438"/>
          </a:xfrm>
          <a:prstGeom prst="rect">
            <a:avLst/>
          </a:prstGeom>
          <a:noFill/>
        </p:spPr>
        <p:txBody>
          <a:bodyPr wrap="square" rtlCol="0">
            <a:spAutoFit/>
          </a:bodyPr>
          <a:lstStyle/>
          <a:p>
            <a:r>
              <a:rPr lang="hu-HU" b="1" dirty="0"/>
              <a:t>HTHS viszkozitás </a:t>
            </a:r>
            <a:r>
              <a:rPr lang="hu-HU" dirty="0"/>
              <a:t>- egy új viszkozitási mutató</a:t>
            </a:r>
          </a:p>
          <a:p>
            <a:pPr marL="285750" lvl="0" indent="-285750">
              <a:buFont typeface="Arial" panose="020B0604020202020204" pitchFamily="34" charset="0"/>
              <a:buChar char="•"/>
            </a:pPr>
            <a:r>
              <a:rPr lang="hu-HU" dirty="0"/>
              <a:t>A HTHS a motorolaj viszkozitását jelöli szélsőséges magas (150C) hőmérsékleten állandó nyírás mellett.</a:t>
            </a:r>
          </a:p>
          <a:p>
            <a:pPr marL="285750" lvl="0" indent="-285750">
              <a:buFont typeface="Arial" panose="020B0604020202020204" pitchFamily="34" charset="0"/>
              <a:buChar char="•"/>
            </a:pPr>
            <a:r>
              <a:rPr lang="hu-HU" dirty="0"/>
              <a:t>Magas HTHS = jobb kopásvédelem és rosszabb üzemanyag hatékonyság</a:t>
            </a:r>
          </a:p>
          <a:p>
            <a:pPr marL="285750" lvl="0" indent="-285750">
              <a:buFont typeface="Arial" panose="020B0604020202020204" pitchFamily="34" charset="0"/>
              <a:buChar char="•"/>
            </a:pPr>
            <a:r>
              <a:rPr lang="hu-HU" dirty="0"/>
              <a:t>Alacsony HTHS jobb üzemanyag takarékosság és gyengébb kopásvédelem</a:t>
            </a:r>
          </a:p>
        </p:txBody>
      </p:sp>
      <p:pic>
        <p:nvPicPr>
          <p:cNvPr id="9" name="Kép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6096" y="110891"/>
            <a:ext cx="5509461" cy="3966812"/>
          </a:xfrm>
          <a:prstGeom prst="rect">
            <a:avLst/>
          </a:prstGeom>
        </p:spPr>
      </p:pic>
      <p:pic>
        <p:nvPicPr>
          <p:cNvPr id="10" name="Kép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5" y="2426739"/>
            <a:ext cx="5599106" cy="24300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2" name="Google Shape;132;p19"/>
          <p:cNvPicPr preferRelativeResize="0"/>
          <p:nvPr/>
        </p:nvPicPr>
        <p:blipFill>
          <a:blip r:embed="rId3">
            <a:alphaModFix/>
          </a:blip>
          <a:stretch>
            <a:fillRect/>
          </a:stretch>
        </p:blipFill>
        <p:spPr>
          <a:xfrm>
            <a:off x="246775" y="1175200"/>
            <a:ext cx="1884549" cy="80450"/>
          </a:xfrm>
          <a:prstGeom prst="rect">
            <a:avLst/>
          </a:prstGeom>
          <a:noFill/>
          <a:ln>
            <a:noFill/>
          </a:ln>
        </p:spPr>
      </p:pic>
      <p:pic>
        <p:nvPicPr>
          <p:cNvPr id="133" name="Google Shape;133;p19"/>
          <p:cNvPicPr preferRelativeResize="0"/>
          <p:nvPr/>
        </p:nvPicPr>
        <p:blipFill>
          <a:blip r:embed="rId4">
            <a:alphaModFix/>
          </a:blip>
          <a:stretch>
            <a:fillRect/>
          </a:stretch>
        </p:blipFill>
        <p:spPr>
          <a:xfrm>
            <a:off x="131250" y="0"/>
            <a:ext cx="2115600" cy="487675"/>
          </a:xfrm>
          <a:prstGeom prst="rect">
            <a:avLst/>
          </a:prstGeom>
          <a:noFill/>
          <a:ln>
            <a:noFill/>
          </a:ln>
        </p:spPr>
      </p:pic>
      <p:sp>
        <p:nvSpPr>
          <p:cNvPr id="3" name="Szövegdoboz 2"/>
          <p:cNvSpPr txBox="1"/>
          <p:nvPr/>
        </p:nvSpPr>
        <p:spPr>
          <a:xfrm>
            <a:off x="529390" y="1435772"/>
            <a:ext cx="4740442" cy="307777"/>
          </a:xfrm>
          <a:prstGeom prst="rect">
            <a:avLst/>
          </a:prstGeom>
          <a:noFill/>
        </p:spPr>
        <p:txBody>
          <a:bodyPr wrap="square" rtlCol="0">
            <a:spAutoFit/>
          </a:bodyPr>
          <a:lstStyle/>
          <a:p>
            <a:r>
              <a:rPr lang="hu-HU" b="1" dirty="0"/>
              <a:t>A Motorolaj teljesítményszintje</a:t>
            </a:r>
            <a:endParaRPr lang="hu-HU" dirty="0"/>
          </a:p>
        </p:txBody>
      </p:sp>
      <p:sp>
        <p:nvSpPr>
          <p:cNvPr id="4" name="Szövegdoboz 3"/>
          <p:cNvSpPr txBox="1"/>
          <p:nvPr/>
        </p:nvSpPr>
        <p:spPr>
          <a:xfrm>
            <a:off x="529390" y="1897435"/>
            <a:ext cx="6007769" cy="1169551"/>
          </a:xfrm>
          <a:prstGeom prst="rect">
            <a:avLst/>
          </a:prstGeom>
          <a:noFill/>
        </p:spPr>
        <p:txBody>
          <a:bodyPr wrap="square" rtlCol="0">
            <a:spAutoFit/>
          </a:bodyPr>
          <a:lstStyle/>
          <a:p>
            <a:r>
              <a:rPr lang="hu-HU" b="1" dirty="0"/>
              <a:t>API - Amerikai Gépgyártók Szövetsége</a:t>
            </a:r>
          </a:p>
          <a:p>
            <a:pPr marL="285750" lvl="0" indent="-285750">
              <a:buFont typeface="Arial" panose="020B0604020202020204" pitchFamily="34" charset="0"/>
              <a:buChar char="•"/>
            </a:pPr>
            <a:r>
              <a:rPr lang="hu-HU" dirty="0" smtClean="0"/>
              <a:t>Nincs </a:t>
            </a:r>
            <a:r>
              <a:rPr lang="hu-HU" dirty="0"/>
              <a:t>személygépjármű dízel motorolaj szabvány</a:t>
            </a:r>
          </a:p>
          <a:p>
            <a:pPr marL="285750" lvl="0" indent="-285750">
              <a:buFont typeface="Arial" panose="020B0604020202020204" pitchFamily="34" charset="0"/>
              <a:buChar char="•"/>
            </a:pPr>
            <a:r>
              <a:rPr lang="hu-HU" dirty="0"/>
              <a:t>B</a:t>
            </a:r>
            <a:r>
              <a:rPr lang="hu-HU" dirty="0" smtClean="0"/>
              <a:t>enzinmotor </a:t>
            </a:r>
            <a:r>
              <a:rPr lang="hu-HU" dirty="0"/>
              <a:t>szabvány “SX”-el jelölik és általában évjárathoz </a:t>
            </a:r>
            <a:r>
              <a:rPr lang="hu-HU" dirty="0" smtClean="0"/>
              <a:t>igazodik</a:t>
            </a:r>
          </a:p>
          <a:p>
            <a:pPr marL="285750" lvl="0" indent="-285750">
              <a:buFont typeface="Arial" panose="020B0604020202020204" pitchFamily="34" charset="0"/>
              <a:buChar char="•"/>
            </a:pPr>
            <a:r>
              <a:rPr lang="hu-HU" dirty="0" smtClean="0"/>
              <a:t>Az API szabványok jelentősen gyengébbek, mint az ACEA által meghatározottak </a:t>
            </a:r>
            <a:endParaRPr lang="hu-HU" dirty="0"/>
          </a:p>
        </p:txBody>
      </p:sp>
      <p:sp>
        <p:nvSpPr>
          <p:cNvPr id="5" name="Szövegdoboz 4"/>
          <p:cNvSpPr txBox="1"/>
          <p:nvPr/>
        </p:nvSpPr>
        <p:spPr>
          <a:xfrm>
            <a:off x="529390" y="3220873"/>
            <a:ext cx="6641431" cy="1169551"/>
          </a:xfrm>
          <a:prstGeom prst="rect">
            <a:avLst/>
          </a:prstGeom>
          <a:noFill/>
        </p:spPr>
        <p:txBody>
          <a:bodyPr wrap="square" rtlCol="0">
            <a:spAutoFit/>
          </a:bodyPr>
          <a:lstStyle/>
          <a:p>
            <a:r>
              <a:rPr lang="hu-HU" b="1" dirty="0"/>
              <a:t>ACEA - Európai gépgyártók szövetsége</a:t>
            </a:r>
          </a:p>
          <a:p>
            <a:pPr marL="285750" lvl="0" indent="-285750">
              <a:buFont typeface="Arial" panose="020B0604020202020204" pitchFamily="34" charset="0"/>
              <a:buChar char="•"/>
            </a:pPr>
            <a:r>
              <a:rPr lang="hu-HU" dirty="0" smtClean="0"/>
              <a:t>Kipufogógáz-kezelő </a:t>
            </a:r>
            <a:r>
              <a:rPr lang="hu-HU" dirty="0"/>
              <a:t>rendszer nélküli benzin és dízelmotor szabványok A3/B4; A5/B5; A7B7</a:t>
            </a:r>
          </a:p>
          <a:p>
            <a:pPr marL="285750" lvl="0" indent="-285750">
              <a:buFont typeface="Arial" panose="020B0604020202020204" pitchFamily="34" charset="0"/>
              <a:buChar char="•"/>
            </a:pPr>
            <a:r>
              <a:rPr lang="hu-HU" dirty="0" smtClean="0"/>
              <a:t>Nagyteljesítményű, </a:t>
            </a:r>
            <a:r>
              <a:rPr lang="hu-HU" dirty="0"/>
              <a:t>kipufogógáz-kezelő rendszerrel szerelt benzin és dízel motorok: C2; C3; C4; C5; C6; </a:t>
            </a:r>
            <a:r>
              <a:rPr lang="hu-HU" dirty="0" smtClean="0"/>
              <a:t>C7</a:t>
            </a:r>
            <a:endParaRPr lang="hu-HU" dirty="0"/>
          </a:p>
        </p:txBody>
      </p:sp>
      <p:sp>
        <p:nvSpPr>
          <p:cNvPr id="6" name="Szövegdoboz 5"/>
          <p:cNvSpPr txBox="1"/>
          <p:nvPr/>
        </p:nvSpPr>
        <p:spPr>
          <a:xfrm>
            <a:off x="529390" y="4390424"/>
            <a:ext cx="7603958" cy="523220"/>
          </a:xfrm>
          <a:prstGeom prst="rect">
            <a:avLst/>
          </a:prstGeom>
          <a:noFill/>
        </p:spPr>
        <p:txBody>
          <a:bodyPr wrap="square" rtlCol="0">
            <a:spAutoFit/>
          </a:bodyPr>
          <a:lstStyle/>
          <a:p>
            <a:r>
              <a:rPr lang="hu-HU" dirty="0"/>
              <a:t>A motorolaj teljesítményszintek nem gyártástechnológiát, hanem egy fékpadi teszt sorozatot, illetve a motorolajjal szemben elvárt perem követelményeket tartalmaz</a:t>
            </a:r>
          </a:p>
        </p:txBody>
      </p:sp>
      <p:pic>
        <p:nvPicPr>
          <p:cNvPr id="8" name="Kép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189" y="487675"/>
            <a:ext cx="8309811" cy="3711996"/>
          </a:xfrm>
          <a:prstGeom prst="rect">
            <a:avLst/>
          </a:prstGeom>
        </p:spPr>
      </p:pic>
      <p:pic>
        <p:nvPicPr>
          <p:cNvPr id="9" name="Kép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158" y="1175200"/>
            <a:ext cx="8702842" cy="3948694"/>
          </a:xfrm>
          <a:prstGeom prst="rect">
            <a:avLst/>
          </a:prstGeom>
        </p:spPr>
      </p:pic>
      <p:pic>
        <p:nvPicPr>
          <p:cNvPr id="10" name="Kép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390" y="37315"/>
            <a:ext cx="8501382" cy="3720239"/>
          </a:xfrm>
          <a:prstGeom prst="rect">
            <a:avLst/>
          </a:prstGeom>
        </p:spPr>
      </p:pic>
      <p:pic>
        <p:nvPicPr>
          <p:cNvPr id="11" name="Kép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2745" y="0"/>
            <a:ext cx="5898509"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5405</TotalTime>
  <Words>2603</Words>
  <Application>Microsoft Office PowerPoint</Application>
  <PresentationFormat>Diavetítés a képernyőre (16:9 oldalarány)</PresentationFormat>
  <Paragraphs>308</Paragraphs>
  <Slides>38</Slides>
  <Notes>38</Notes>
  <HiddenSlides>0</HiddenSlides>
  <MMClips>1</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38</vt:i4>
      </vt:variant>
    </vt:vector>
  </HeadingPairs>
  <TitlesOfParts>
    <vt:vector size="42" baseType="lpstr">
      <vt:lpstr>Arial</vt:lpstr>
      <vt:lpstr>Lato</vt:lpstr>
      <vt:lpstr>Raleway</vt:lpstr>
      <vt:lpstr>Streamline</vt:lpstr>
      <vt:lpstr>Olajat a motornak</vt:lpstr>
      <vt:lpstr>PowerPoint-bemutató</vt:lpstr>
      <vt:lpstr>Miért használunk kenőanyagokat és motorolajat Motorolaj feladatai Motorolaj alkotóelemei Viszkozitás Teljesítményszintek OEM Gyártói jóváhagyás Miért és mikor cseréljük le a motorolajat Melyik a legjobb motorolaj Motorolaj használatával kapcsolatos gyakorlati gondolatok</vt:lpstr>
      <vt:lpstr>Milyen feladatokat lát el a motorolaj? Súrlódás szabályozása Kopás csökkentése Hőmérséklet csökkentése A motor tisztítása Öregedési és szennyező anyagok lebegésben tartása Korrózió védelem Savas szennyeződések semlegesítése Üzemanyag hatékonyság biztosítása Szelepek vezérlése a változó szelep vezérésnél  Károsanyag kibocsátást csökkentő rendszerek védelme  </vt:lpstr>
      <vt:lpstr>Adalékokból / Adalékcsomagokból - Feladatuk az alapolaj tulajdonságait feljavítani, pótolni Viszkozitás módosítók Folyáspont módosítók Detergens és Diszpergens adalékok (tisztítószerek) Korróziógátlók Surlódásmodosítók (FM) Kopásgátlók (AM) Nyomásálló adalékok (EP) Oxidációgátlók (Antioxidánsok)</vt:lpstr>
      <vt:lpstr>A motorolaj flakonján található adatok és jelölések Viszkozitás Teljesítményszint OEM gyártói szabványok Approved vagy Meet the requirements</vt:lpstr>
      <vt:lpstr>PowerPoint-bemutató</vt:lpstr>
      <vt:lpstr>PowerPoint-bemutató</vt:lpstr>
      <vt:lpstr>PowerPoint-bemutató</vt:lpstr>
      <vt:lpstr>PowerPoint-bemutató</vt:lpstr>
      <vt:lpstr>PowerPoint-bemutató</vt:lpstr>
      <vt:lpstr>BMW LL-01 - 2001 5W-40 / 5W-30 / 0W-40 ACEA A3/B4 kipufogógáz kezelő rendszerek nélküli benzin és dízel motorokba Magas SAPS HTHS &gt;=3.5 Helyettesíti az LL-98-at</vt:lpstr>
      <vt:lpstr>BMW LL-04 - 2004 5W-40 / 5W-30 / 0W-30 ACEA: C3 Alacsony SAPS tartalom HTHS &gt;=3.5 Dízelrészecske szűrővel szerelt dízel motorokba és szívó benzines motorokba ahová az 5W-40 / 5W-30 / 0W-30 viszkozitás használata javasolt Használható az LL-98 és LL-01 helyettesítésére</vt:lpstr>
      <vt:lpstr>PowerPoint-bemutató</vt:lpstr>
      <vt:lpstr>BMW LL-12FE - 2012 - 0W-30 ACEA C2 Alacsony SAPS 2.9=&lt; HTHS &lt;=3.5 2014 utáni dízelmotorokhoz, valamint 3, 4 és 6 hanegeres szívó vagy egy turbóval szerelt benzinmotorokhoz Nem használható egynél több turbóval szerelt benzinmotorokban A BMW LL-04 motorolaj általában helyettesíti az LL-12FE-t </vt:lpstr>
      <vt:lpstr>BMW LL-17 FE+ - 2017 - 0W-20 ACEA C5-16; API SN Plus Alacsony SAPS 2.9=&lt; HTHS &lt;=3.5 LSPI jelenség megelőzésére a GDI motoroknál Általában a 2016 után gyártott B36, B38, B46, B58, N20 és N26 motorokhoz</vt:lpstr>
      <vt:lpstr>BMW LL-19 FE 0W-30 ACEA C3,  HTHS&gt;=3.5 Alacsony SAPS Használható minden olyan motorban ahol LL-04 vagy LL-12 használata javasolt 5W-30 vagy 5W-40 viszkozitással. Műszakilag alkalmas a 2004 után gyártott dízel és az LL-04 szabvány használatát javasló benzin motorokban való használatra A magas HTHS viszkozitás miatt egy optimális választás a jó motorvédelem és az alacsony károsanyag kibocsátás mentén  </vt:lpstr>
      <vt:lpstr>BMW LL-22 FE++ 0W-12 ACEA C5 Alacsony SAPS 2.0=&lt; HTHS &lt;=2.3 2023-tól gyártott B58 és B48 mild hibridekhez Az új bevonatos csapágyakkal való kompatibilitás</vt:lpstr>
      <vt:lpstr>Hogyan készül a motorolaj? Receptúra (adalékgyártók) Alapolaj Adalékok / adalék-csomagok Gyártástechnológia Minőségbiztosítás Elosztás</vt:lpstr>
      <vt:lpstr>Kiknek a motorolajait vehetjük meg? Olajtársaságok Kenőanyag gyártók (keverő üzemek) Saját márkás termékek (private label)</vt:lpstr>
      <vt:lpstr>Olajtársaságok Shell, Mobil, BP, Total, Petronas, Q8, Agip stb. Több kenőanyag márkájuk is van (BP vs. Castrol vs. Aral) Saját kitermelés és finomítás Saját alapolaj Sok esetben saját adalék fejlesztés és gyártás (Infenium, Oronite) Saját receptura Saját fékpadi tesztek (tartós extrém, nagyvárosi, boltbajárós, anyataxi) Túltejesítik az iparági szabványokat A gépgyártóknál  engedélyeztetett motorolajok Közös együttműködés az egyes gépgyártókkal Nagy múltú termékgyártás Minőségbiztosítás Egy nevük van</vt:lpstr>
      <vt:lpstr>Nagy múltú kenőanyag gyártók (keverő üzemek) Motul, Ravenol, Fuchs, Liqui Moly, Valvoline, Motorex, Eurol, Selenia Saját K+F Bizonyos termékek esetében saját receptura Korlátozottan saját fékpadi tesztek (tartós extrém, nagyvárosi, boltbajárós, anyataxi) Túltejesítik az iparági szabványokat A gépgyártóknál  engedélyeztetett motorolajok Közös együttműködés az egyes gépgyártókkal Minőségi alapolaj (Shell, Mobil, BP) minőségi adalékok (Lubrizol, Incenium, Oronine, Afton, BASF) Nagy múlt a motorolaj fejlesztés és gyártás terén Jó kapcsolat a gépgyártókkal</vt:lpstr>
      <vt:lpstr>Kevésbé ismert kenőanyag gyártók (46 kenőanyag gyártó van németországban) SCT (Mannol), Avista, Rhenus Lub, Wolf, Parnalub, Mabanol, Comma, Oleoblitz,  Nincs saját K+F, vagy csak minimális ami van Többnyire vásárolt recepturák Sokszor nem rendelkeznek a gépgyártók jóváhagyásaival, csak teljesítik azt Középáras vagy olcsó alapolajok Középáras vagy olcsó adalékok Egyszerű vagy akár régi gyártósor</vt:lpstr>
      <vt:lpstr>Private Label - saját márkás motorolajok A.Z. Meisterteile, Würtemberger, Starline, Eneos, Xado, Totachi Bérgyártás Nem tudni, hogy ki a valós gyártó Nem tudni, hogy miből készül az adott termék Nem rendelkeznek gépgyártói jóváhagyással “Csak” Meet the requirements nem pedig “Approwed” </vt:lpstr>
      <vt:lpstr>Melyik a legjobb motorolaj? </vt:lpstr>
      <vt:lpstr>PowerPoint-bemutató</vt:lpstr>
      <vt:lpstr>PowerPoint-bemutató</vt:lpstr>
      <vt:lpstr>PowerPoint-bemutató</vt:lpstr>
      <vt:lpstr>Hideg indítás és bemelegítés Olajfogyasztás 2000 környéki motorok: az üzemanyag fogyasztás 0,05-0,5%-a (0,4-4dl/1000km) modern, az elmúlt 10 évben fejlesztett motorok esetében: az üzemanyag fogyasztás 0,05-0,1% (0,4-0,8 dl/1000km) Magas olajfogyasztás vastagabb motorolaj - NE  Mitől függ, hogy milyen motorolaj használatát írja elő a gépgyártó: csapágyhézagok olaj járatok átmérője az olajkör sajátossága a működés során megtermelt hő amit a motorolaj szállít el a hűtőkre károsanyag kibocsátás mértéke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Olajat a motornak</dc:title>
  <dc:creator>bvilmos</dc:creator>
  <cp:lastModifiedBy>bvilmos</cp:lastModifiedBy>
  <cp:revision>26</cp:revision>
  <dcterms:modified xsi:type="dcterms:W3CDTF">2024-11-28T07:25:31Z</dcterms:modified>
</cp:coreProperties>
</file>